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4"/>
  </p:notesMasterIdLst>
  <p:sldIdLst>
    <p:sldId id="678" r:id="rId2"/>
    <p:sldId id="278" r:id="rId3"/>
    <p:sldId id="681" r:id="rId4"/>
    <p:sldId id="679" r:id="rId5"/>
    <p:sldId id="601" r:id="rId6"/>
    <p:sldId id="636" r:id="rId7"/>
    <p:sldId id="704" r:id="rId8"/>
    <p:sldId id="637" r:id="rId9"/>
    <p:sldId id="631" r:id="rId10"/>
    <p:sldId id="638" r:id="rId11"/>
    <p:sldId id="705" r:id="rId12"/>
    <p:sldId id="708" r:id="rId13"/>
    <p:sldId id="707" r:id="rId14"/>
    <p:sldId id="706" r:id="rId15"/>
    <p:sldId id="709" r:id="rId16"/>
    <p:sldId id="710" r:id="rId17"/>
    <p:sldId id="711" r:id="rId18"/>
    <p:sldId id="712" r:id="rId19"/>
    <p:sldId id="713" r:id="rId20"/>
    <p:sldId id="717" r:id="rId21"/>
    <p:sldId id="715" r:id="rId22"/>
    <p:sldId id="716" r:id="rId23"/>
    <p:sldId id="714" r:id="rId24"/>
    <p:sldId id="721" r:id="rId25"/>
    <p:sldId id="720" r:id="rId26"/>
    <p:sldId id="722" r:id="rId27"/>
    <p:sldId id="723" r:id="rId28"/>
    <p:sldId id="630" r:id="rId29"/>
    <p:sldId id="649" r:id="rId30"/>
    <p:sldId id="647" r:id="rId31"/>
    <p:sldId id="652" r:id="rId32"/>
    <p:sldId id="653" r:id="rId33"/>
    <p:sldId id="655" r:id="rId34"/>
    <p:sldId id="654" r:id="rId35"/>
    <p:sldId id="657" r:id="rId36"/>
    <p:sldId id="656" r:id="rId37"/>
    <p:sldId id="658" r:id="rId38"/>
    <p:sldId id="660" r:id="rId39"/>
    <p:sldId id="659" r:id="rId40"/>
    <p:sldId id="662" r:id="rId41"/>
    <p:sldId id="663" r:id="rId42"/>
    <p:sldId id="628" r:id="rId43"/>
    <p:sldId id="724" r:id="rId44"/>
    <p:sldId id="728" r:id="rId45"/>
    <p:sldId id="727" r:id="rId46"/>
    <p:sldId id="726" r:id="rId47"/>
    <p:sldId id="629" r:id="rId48"/>
    <p:sldId id="645" r:id="rId49"/>
    <p:sldId id="646" r:id="rId50"/>
    <p:sldId id="733" r:id="rId51"/>
    <p:sldId id="685" r:id="rId52"/>
    <p:sldId id="686" r:id="rId53"/>
    <p:sldId id="687" r:id="rId54"/>
    <p:sldId id="688" r:id="rId55"/>
    <p:sldId id="689" r:id="rId56"/>
    <p:sldId id="690" r:id="rId57"/>
    <p:sldId id="691" r:id="rId58"/>
    <p:sldId id="692" r:id="rId59"/>
    <p:sldId id="693" r:id="rId60"/>
    <p:sldId id="694" r:id="rId61"/>
    <p:sldId id="695" r:id="rId62"/>
    <p:sldId id="696" r:id="rId63"/>
    <p:sldId id="697" r:id="rId64"/>
    <p:sldId id="698" r:id="rId65"/>
    <p:sldId id="699" r:id="rId66"/>
    <p:sldId id="700" r:id="rId67"/>
    <p:sldId id="701" r:id="rId68"/>
    <p:sldId id="729" r:id="rId69"/>
    <p:sldId id="731" r:id="rId70"/>
    <p:sldId id="730" r:id="rId71"/>
    <p:sldId id="732" r:id="rId72"/>
    <p:sldId id="680" r:id="rId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2" autoAdjust="0"/>
    <p:restoredTop sz="94660"/>
  </p:normalViewPr>
  <p:slideViewPr>
    <p:cSldViewPr snapToGrid="0">
      <p:cViewPr varScale="1">
        <p:scale>
          <a:sx n="65" d="100"/>
          <a:sy n="65" d="100"/>
        </p:scale>
        <p:origin x="825"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8CF948D-7473-41BE-BF5F-00EF47D7604A}" type="doc">
      <dgm:prSet loTypeId="urn:microsoft.com/office/officeart/2005/8/layout/vList5" loCatId="list" qsTypeId="urn:microsoft.com/office/officeart/2005/8/quickstyle/simple1#1" qsCatId="simple" csTypeId="urn:microsoft.com/office/officeart/2005/8/colors/colorful5#1" csCatId="colorful" phldr="1"/>
      <dgm:spPr/>
      <dgm:t>
        <a:bodyPr/>
        <a:lstStyle/>
        <a:p>
          <a:endParaRPr lang="zh-CN" altLang="en-US"/>
        </a:p>
      </dgm:t>
    </dgm:pt>
    <dgm:pt modelId="{BE7602D4-9FA9-478C-A32C-74CE943226C9}">
      <dgm:prSet phldrT="[文本]" custT="1"/>
      <dgm:spPr/>
      <dgm:t>
        <a:bodyPr/>
        <a:lstStyle/>
        <a:p>
          <a:r>
            <a:rPr lang="en-US" altLang="zh-CN" sz="2800" b="1" baseline="0" dirty="0">
              <a:latin typeface="Georgia" panose="02040502050405020303" pitchFamily="18" charset="0"/>
              <a:ea typeface="楷体" panose="02010609060101010101" pitchFamily="49" charset="-122"/>
            </a:rPr>
            <a:t>20</a:t>
          </a:r>
          <a:r>
            <a:rPr lang="zh-CN" altLang="en-US" sz="2800" b="1" baseline="0" dirty="0">
              <a:latin typeface="Georgia" panose="02040502050405020303" pitchFamily="18" charset="0"/>
              <a:ea typeface="楷体" panose="02010609060101010101" pitchFamily="49" charset="-122"/>
            </a:rPr>
            <a:t>世纪</a:t>
          </a:r>
          <a:r>
            <a:rPr lang="en-US" altLang="zh-CN" sz="2800" b="1" baseline="0" dirty="0">
              <a:latin typeface="Georgia" panose="02040502050405020303" pitchFamily="18" charset="0"/>
              <a:ea typeface="楷体" panose="02010609060101010101" pitchFamily="49" charset="-122"/>
            </a:rPr>
            <a:t>50-70</a:t>
          </a:r>
          <a:r>
            <a:rPr lang="zh-CN" altLang="en-US" sz="2800" b="1" baseline="0" dirty="0">
              <a:latin typeface="Georgia" panose="02040502050405020303" pitchFamily="18" charset="0"/>
              <a:ea typeface="楷体" panose="02010609060101010101" pitchFamily="49" charset="-122"/>
            </a:rPr>
            <a:t>年代</a:t>
          </a:r>
        </a:p>
      </dgm:t>
    </dgm:pt>
    <dgm:pt modelId="{174F4FA3-6E0D-455C-B757-47AFA295D6D4}" type="parTrans" cxnId="{2C930008-4332-4DED-929D-43F573982859}">
      <dgm:prSet/>
      <dgm:spPr/>
      <dgm:t>
        <a:bodyPr/>
        <a:lstStyle/>
        <a:p>
          <a:endParaRPr lang="zh-CN" altLang="en-US"/>
        </a:p>
      </dgm:t>
    </dgm:pt>
    <dgm:pt modelId="{0DE74746-18C5-454E-8BE7-6D29E31F80C9}" type="sibTrans" cxnId="{2C930008-4332-4DED-929D-43F573982859}">
      <dgm:prSet/>
      <dgm:spPr/>
      <dgm:t>
        <a:bodyPr/>
        <a:lstStyle/>
        <a:p>
          <a:endParaRPr lang="zh-CN" altLang="en-US"/>
        </a:p>
      </dgm:t>
    </dgm:pt>
    <dgm:pt modelId="{D754A7FA-013D-4089-B331-D1AB997FB271}">
      <dgm:prSet phldrT="[文本]" custT="1"/>
      <dgm:spPr/>
      <dgm:t>
        <a:bodyPr/>
        <a:lstStyle/>
        <a:p>
          <a:r>
            <a:rPr lang="zh-CN" altLang="en-US" sz="2200" dirty="0"/>
            <a:t>图灵测试的提出</a:t>
          </a:r>
          <a:r>
            <a:rPr lang="en-US" altLang="zh-CN" sz="2200" dirty="0"/>
            <a:t>—</a:t>
          </a:r>
          <a:r>
            <a:rPr lang="zh-CN" altLang="en-US" sz="2200" dirty="0"/>
            <a:t>自然语言的开端</a:t>
          </a:r>
        </a:p>
      </dgm:t>
    </dgm:pt>
    <dgm:pt modelId="{1CF3CCC4-CAEA-4229-96C9-9DD24E29FA06}" type="parTrans" cxnId="{15E7F191-2E97-4AE7-A002-E5C8DBE11B32}">
      <dgm:prSet/>
      <dgm:spPr/>
      <dgm:t>
        <a:bodyPr/>
        <a:lstStyle/>
        <a:p>
          <a:endParaRPr lang="zh-CN" altLang="en-US"/>
        </a:p>
      </dgm:t>
    </dgm:pt>
    <dgm:pt modelId="{B37E86E3-4272-44F2-8FBC-716612C05730}" type="sibTrans" cxnId="{15E7F191-2E97-4AE7-A002-E5C8DBE11B32}">
      <dgm:prSet/>
      <dgm:spPr/>
      <dgm:t>
        <a:bodyPr/>
        <a:lstStyle/>
        <a:p>
          <a:endParaRPr lang="zh-CN" altLang="en-US"/>
        </a:p>
      </dgm:t>
    </dgm:pt>
    <dgm:pt modelId="{87F93B09-3116-4981-A29B-13C446F9E5C7}">
      <dgm:prSet phldrT="[文本]" custT="1"/>
      <dgm:spPr/>
      <dgm:t>
        <a:bodyPr/>
        <a:lstStyle/>
        <a:p>
          <a:r>
            <a:rPr lang="zh-CN" altLang="en-US" sz="2200" dirty="0"/>
            <a:t>基于规则的方法</a:t>
          </a:r>
          <a:r>
            <a:rPr lang="en-US" altLang="zh-CN" sz="2200" dirty="0"/>
            <a:t>—</a:t>
          </a:r>
          <a:r>
            <a:rPr lang="zh-CN" altLang="en-US" sz="2200" dirty="0"/>
            <a:t>理性主义的思潮</a:t>
          </a:r>
        </a:p>
      </dgm:t>
    </dgm:pt>
    <dgm:pt modelId="{E83FD250-BFB7-47FE-BCCF-9F56871D839D}" type="parTrans" cxnId="{650D6C5C-FE2C-4958-9409-BCB63FF9AC2D}">
      <dgm:prSet/>
      <dgm:spPr/>
      <dgm:t>
        <a:bodyPr/>
        <a:lstStyle/>
        <a:p>
          <a:endParaRPr lang="zh-CN" altLang="en-US"/>
        </a:p>
      </dgm:t>
    </dgm:pt>
    <dgm:pt modelId="{43A5F090-9531-4006-BB9F-0973BEF7654C}" type="sibTrans" cxnId="{650D6C5C-FE2C-4958-9409-BCB63FF9AC2D}">
      <dgm:prSet/>
      <dgm:spPr/>
      <dgm:t>
        <a:bodyPr/>
        <a:lstStyle/>
        <a:p>
          <a:endParaRPr lang="zh-CN" altLang="en-US"/>
        </a:p>
      </dgm:t>
    </dgm:pt>
    <dgm:pt modelId="{AD4DE6B7-372D-4736-87D1-8F2E40CD9A96}">
      <dgm:prSet phldrT="[文本]" custT="1"/>
      <dgm:spPr/>
      <dgm:t>
        <a:bodyPr/>
        <a:lstStyle/>
        <a:p>
          <a:pPr marL="0" lvl="0" indent="0" algn="ctr" defTabSz="1066800">
            <a:lnSpc>
              <a:spcPct val="90000"/>
            </a:lnSpc>
            <a:spcBef>
              <a:spcPct val="0"/>
            </a:spcBef>
            <a:spcAft>
              <a:spcPct val="35000"/>
            </a:spcAft>
            <a:buNone/>
          </a:pPr>
          <a:r>
            <a:rPr lang="en-US" altLang="zh-CN" sz="2800" b="1" kern="1200" baseline="0" dirty="0">
              <a:solidFill>
                <a:prstClr val="white"/>
              </a:solidFill>
              <a:latin typeface="Georgia" panose="02040502050405020303" pitchFamily="18" charset="0"/>
              <a:ea typeface="楷体" panose="02010609060101010101" pitchFamily="49" charset="-122"/>
              <a:cs typeface="+mn-cs"/>
            </a:rPr>
            <a:t>20</a:t>
          </a:r>
          <a:r>
            <a:rPr lang="zh-CN" altLang="en-US" sz="2800" b="1" kern="1200" baseline="0" dirty="0">
              <a:solidFill>
                <a:prstClr val="white"/>
              </a:solidFill>
              <a:latin typeface="Georgia" panose="02040502050405020303" pitchFamily="18" charset="0"/>
              <a:ea typeface="楷体" panose="02010609060101010101" pitchFamily="49" charset="-122"/>
              <a:cs typeface="+mn-cs"/>
            </a:rPr>
            <a:t>世纪</a:t>
          </a:r>
          <a:r>
            <a:rPr lang="en-US" altLang="zh-CN" sz="2800" b="1" kern="1200" baseline="0" dirty="0">
              <a:solidFill>
                <a:prstClr val="white"/>
              </a:solidFill>
              <a:latin typeface="Georgia" panose="02040502050405020303" pitchFamily="18" charset="0"/>
              <a:ea typeface="楷体" panose="02010609060101010101" pitchFamily="49" charset="-122"/>
              <a:cs typeface="+mn-cs"/>
            </a:rPr>
            <a:t>70</a:t>
          </a:r>
          <a:r>
            <a:rPr lang="zh-CN" altLang="en-US" sz="2800" b="1" kern="1200" baseline="0" dirty="0">
              <a:solidFill>
                <a:prstClr val="white"/>
              </a:solidFill>
              <a:latin typeface="Georgia" panose="02040502050405020303" pitchFamily="18" charset="0"/>
              <a:ea typeface="楷体" panose="02010609060101010101" pitchFamily="49" charset="-122"/>
              <a:cs typeface="+mn-cs"/>
            </a:rPr>
            <a:t>年代以后</a:t>
          </a:r>
        </a:p>
      </dgm:t>
    </dgm:pt>
    <dgm:pt modelId="{44B2516C-3C18-49B6-8375-98B2EC822EA6}" type="parTrans" cxnId="{72D2D484-B41A-493F-8E25-4C1C4F22A379}">
      <dgm:prSet/>
      <dgm:spPr/>
      <dgm:t>
        <a:bodyPr/>
        <a:lstStyle/>
        <a:p>
          <a:endParaRPr lang="zh-CN" altLang="en-US"/>
        </a:p>
      </dgm:t>
    </dgm:pt>
    <dgm:pt modelId="{03925940-10C7-4891-8E8D-C2258B18067D}" type="sibTrans" cxnId="{72D2D484-B41A-493F-8E25-4C1C4F22A379}">
      <dgm:prSet/>
      <dgm:spPr/>
      <dgm:t>
        <a:bodyPr/>
        <a:lstStyle/>
        <a:p>
          <a:endParaRPr lang="zh-CN" altLang="en-US"/>
        </a:p>
      </dgm:t>
    </dgm:pt>
    <dgm:pt modelId="{39B253D0-506A-4BF5-A0BA-93D38BB4BFCA}">
      <dgm:prSet phldrT="[文本]" custT="1"/>
      <dgm:spPr/>
      <dgm:t>
        <a:bodyPr/>
        <a:lstStyle/>
        <a:p>
          <a:pPr marL="0" lvl="1" indent="0" algn="l" defTabSz="889000">
            <a:lnSpc>
              <a:spcPct val="100000"/>
            </a:lnSpc>
            <a:spcBef>
              <a:spcPct val="0"/>
            </a:spcBef>
            <a:spcAft>
              <a:spcPts val="0"/>
            </a:spcAft>
            <a:buChar char="•"/>
          </a:pPr>
          <a:r>
            <a:rPr lang="zh-CN" altLang="en-US" sz="2200" kern="1200" dirty="0">
              <a:solidFill>
                <a:prstClr val="black">
                  <a:hueOff val="0"/>
                  <a:satOff val="0"/>
                  <a:lumOff val="0"/>
                  <a:alphaOff val="0"/>
                </a:prstClr>
              </a:solidFill>
              <a:latin typeface="Corbel" panose="020B0503020204020204"/>
              <a:ea typeface="华文楷体" panose="02010600040101010101" pitchFamily="2" charset="-122"/>
              <a:cs typeface="+mn-cs"/>
            </a:rPr>
            <a:t>语料库不断丰富</a:t>
          </a:r>
        </a:p>
      </dgm:t>
    </dgm:pt>
    <dgm:pt modelId="{09C74EC8-8500-4339-852C-F5CF2E188486}" type="parTrans" cxnId="{296AC117-8D34-477E-A3EB-305F74F690B8}">
      <dgm:prSet/>
      <dgm:spPr/>
      <dgm:t>
        <a:bodyPr/>
        <a:lstStyle/>
        <a:p>
          <a:endParaRPr lang="zh-CN" altLang="en-US"/>
        </a:p>
      </dgm:t>
    </dgm:pt>
    <dgm:pt modelId="{41906645-3BF3-4266-B904-37DDEF44430E}" type="sibTrans" cxnId="{296AC117-8D34-477E-A3EB-305F74F690B8}">
      <dgm:prSet/>
      <dgm:spPr/>
      <dgm:t>
        <a:bodyPr/>
        <a:lstStyle/>
        <a:p>
          <a:endParaRPr lang="zh-CN" altLang="en-US"/>
        </a:p>
      </dgm:t>
    </dgm:pt>
    <dgm:pt modelId="{BE2A971F-D711-4967-809B-620CFA6EF4EF}">
      <dgm:prSet phldrT="[文本]" custT="1"/>
      <dgm:spPr/>
      <dgm:t>
        <a:bodyPr/>
        <a:lstStyle/>
        <a:p>
          <a:pPr marL="0" lvl="1" indent="0" algn="l" defTabSz="889000">
            <a:lnSpc>
              <a:spcPct val="100000"/>
            </a:lnSpc>
            <a:spcBef>
              <a:spcPct val="0"/>
            </a:spcBef>
            <a:spcAft>
              <a:spcPts val="0"/>
            </a:spcAft>
            <a:buChar char="•"/>
          </a:pPr>
          <a:r>
            <a:rPr lang="zh-CN" altLang="en-US" sz="2200" kern="1200" dirty="0">
              <a:solidFill>
                <a:prstClr val="black">
                  <a:hueOff val="0"/>
                  <a:satOff val="0"/>
                  <a:lumOff val="0"/>
                  <a:alphaOff val="0"/>
                </a:prstClr>
              </a:solidFill>
              <a:latin typeface="Corbel" panose="020B0503020204020204"/>
              <a:ea typeface="华文楷体" panose="02010600040101010101" pitchFamily="2" charset="-122"/>
              <a:cs typeface="+mn-cs"/>
            </a:rPr>
            <a:t>基于统计的方法</a:t>
          </a:r>
          <a:r>
            <a:rPr lang="en-US" altLang="zh-CN" sz="2200" kern="1200" dirty="0">
              <a:solidFill>
                <a:prstClr val="black">
                  <a:hueOff val="0"/>
                  <a:satOff val="0"/>
                  <a:lumOff val="0"/>
                  <a:alphaOff val="0"/>
                </a:prstClr>
              </a:solidFill>
              <a:latin typeface="Corbel" panose="020B0503020204020204"/>
              <a:ea typeface="华文楷体" panose="02010600040101010101" pitchFamily="2" charset="-122"/>
              <a:cs typeface="+mn-cs"/>
            </a:rPr>
            <a:t>—IBM</a:t>
          </a:r>
          <a:r>
            <a:rPr lang="zh-CN" altLang="en-US" sz="2200" kern="1200" dirty="0">
              <a:solidFill>
                <a:prstClr val="black">
                  <a:hueOff val="0"/>
                  <a:satOff val="0"/>
                  <a:lumOff val="0"/>
                  <a:alphaOff val="0"/>
                </a:prstClr>
              </a:solidFill>
              <a:latin typeface="Corbel" panose="020B0503020204020204"/>
              <a:ea typeface="华文楷体" panose="02010600040101010101" pitchFamily="2" charset="-122"/>
              <a:cs typeface="+mn-cs"/>
            </a:rPr>
            <a:t>华生实验室起了推作用</a:t>
          </a:r>
        </a:p>
      </dgm:t>
    </dgm:pt>
    <dgm:pt modelId="{21FF6CB0-CE82-4C9E-9F73-17DED6D3C32D}" type="parTrans" cxnId="{60F50EC3-F3A5-4A01-9E42-A4F454E97BE9}">
      <dgm:prSet/>
      <dgm:spPr/>
      <dgm:t>
        <a:bodyPr/>
        <a:lstStyle/>
        <a:p>
          <a:endParaRPr lang="zh-CN" altLang="en-US"/>
        </a:p>
      </dgm:t>
    </dgm:pt>
    <dgm:pt modelId="{F05FA849-4B99-4DE1-A88D-970522BF8557}" type="sibTrans" cxnId="{60F50EC3-F3A5-4A01-9E42-A4F454E97BE9}">
      <dgm:prSet/>
      <dgm:spPr/>
      <dgm:t>
        <a:bodyPr/>
        <a:lstStyle/>
        <a:p>
          <a:endParaRPr lang="zh-CN" altLang="en-US"/>
        </a:p>
      </dgm:t>
    </dgm:pt>
    <dgm:pt modelId="{0659247C-94B5-4CAD-9219-762D0794B50A}">
      <dgm:prSet phldrT="[文本]" custT="1"/>
      <dgm:spPr/>
      <dgm:t>
        <a:bodyPr/>
        <a:lstStyle/>
        <a:p>
          <a:pPr marL="0" lvl="0" indent="0" algn="ctr" defTabSz="1066800">
            <a:lnSpc>
              <a:spcPct val="90000"/>
            </a:lnSpc>
            <a:spcBef>
              <a:spcPct val="0"/>
            </a:spcBef>
            <a:spcAft>
              <a:spcPct val="35000"/>
            </a:spcAft>
            <a:buNone/>
          </a:pPr>
          <a:r>
            <a:rPr lang="en-US" altLang="zh-CN" sz="2800" b="1" kern="1200" baseline="0" dirty="0">
              <a:solidFill>
                <a:prstClr val="white"/>
              </a:solidFill>
              <a:latin typeface="Georgia" panose="02040502050405020303" pitchFamily="18" charset="0"/>
              <a:ea typeface="楷体" panose="02010609060101010101" pitchFamily="49" charset="-122"/>
              <a:cs typeface="+mn-cs"/>
            </a:rPr>
            <a:t>2008</a:t>
          </a:r>
          <a:r>
            <a:rPr lang="zh-CN" altLang="en-US" sz="2800" b="1" kern="1200" baseline="0" dirty="0">
              <a:solidFill>
                <a:prstClr val="white"/>
              </a:solidFill>
              <a:latin typeface="Georgia" panose="02040502050405020303" pitchFamily="18" charset="0"/>
              <a:ea typeface="楷体" panose="02010609060101010101" pitchFamily="49" charset="-122"/>
              <a:cs typeface="+mn-cs"/>
            </a:rPr>
            <a:t>年至今</a:t>
          </a:r>
        </a:p>
      </dgm:t>
    </dgm:pt>
    <dgm:pt modelId="{CCDB2723-93E0-4C1F-9853-F5CAB2124B37}" type="parTrans" cxnId="{5967556B-AC5E-4238-9B62-6C8069B6FD91}">
      <dgm:prSet/>
      <dgm:spPr/>
      <dgm:t>
        <a:bodyPr/>
        <a:lstStyle/>
        <a:p>
          <a:endParaRPr lang="zh-CN" altLang="en-US"/>
        </a:p>
      </dgm:t>
    </dgm:pt>
    <dgm:pt modelId="{ACD86D78-29E4-4E77-9080-6FC9C7882DDB}" type="sibTrans" cxnId="{5967556B-AC5E-4238-9B62-6C8069B6FD91}">
      <dgm:prSet/>
      <dgm:spPr/>
      <dgm:t>
        <a:bodyPr/>
        <a:lstStyle/>
        <a:p>
          <a:endParaRPr lang="zh-CN" altLang="en-US"/>
        </a:p>
      </dgm:t>
    </dgm:pt>
    <dgm:pt modelId="{CEEC1CAE-E6CF-47E2-A6B6-205B5E149FE4}">
      <dgm:prSet phldrT="[文本]" custT="1"/>
      <dgm:spPr/>
      <dgm:t>
        <a:bodyPr/>
        <a:lstStyle/>
        <a:p>
          <a:pPr marL="228600" lvl="1" indent="-228600" algn="l" defTabSz="889000">
            <a:lnSpc>
              <a:spcPct val="90000"/>
            </a:lnSpc>
            <a:spcBef>
              <a:spcPct val="0"/>
            </a:spcBef>
            <a:spcAft>
              <a:spcPct val="15000"/>
            </a:spcAft>
            <a:buChar char="•"/>
          </a:pPr>
          <a:r>
            <a:rPr lang="zh-CN" altLang="en-US" sz="2200" kern="1200" dirty="0">
              <a:solidFill>
                <a:prstClr val="black">
                  <a:hueOff val="0"/>
                  <a:satOff val="0"/>
                  <a:lumOff val="0"/>
                  <a:alphaOff val="0"/>
                </a:prstClr>
              </a:solidFill>
              <a:latin typeface="Corbel" panose="020B0503020204020204"/>
              <a:ea typeface="华文楷体" panose="02010600040101010101" pitchFamily="2" charset="-122"/>
              <a:cs typeface="+mn-cs"/>
            </a:rPr>
            <a:t>深度学习与自然语言处理想结合</a:t>
          </a:r>
        </a:p>
      </dgm:t>
    </dgm:pt>
    <dgm:pt modelId="{7D269B1E-E3E4-486D-A26B-71B6FDEDDF63}" type="parTrans" cxnId="{A8D1A577-99EF-45BD-A345-20CD9A8AF115}">
      <dgm:prSet/>
      <dgm:spPr/>
      <dgm:t>
        <a:bodyPr/>
        <a:lstStyle/>
        <a:p>
          <a:endParaRPr lang="zh-CN" altLang="en-US"/>
        </a:p>
      </dgm:t>
    </dgm:pt>
    <dgm:pt modelId="{825E1423-E801-4ACB-B59E-217852F6FAFB}" type="sibTrans" cxnId="{A8D1A577-99EF-45BD-A345-20CD9A8AF115}">
      <dgm:prSet/>
      <dgm:spPr/>
      <dgm:t>
        <a:bodyPr/>
        <a:lstStyle/>
        <a:p>
          <a:endParaRPr lang="zh-CN" altLang="en-US"/>
        </a:p>
      </dgm:t>
    </dgm:pt>
    <dgm:pt modelId="{A64028C0-A890-4106-B4E2-BD27188019FF}">
      <dgm:prSet phldrT="[文本]" custT="1"/>
      <dgm:spPr/>
      <dgm:t>
        <a:bodyPr/>
        <a:lstStyle/>
        <a:p>
          <a:pPr marL="0" lvl="1" indent="0" algn="l" defTabSz="889000">
            <a:lnSpc>
              <a:spcPct val="100000"/>
            </a:lnSpc>
            <a:spcBef>
              <a:spcPct val="0"/>
            </a:spcBef>
            <a:spcAft>
              <a:spcPts val="0"/>
            </a:spcAft>
            <a:buChar char="•"/>
          </a:pPr>
          <a:r>
            <a:rPr lang="zh-CN" altLang="en-US" sz="2200" kern="1200" dirty="0">
              <a:solidFill>
                <a:prstClr val="black">
                  <a:hueOff val="0"/>
                  <a:satOff val="0"/>
                  <a:lumOff val="0"/>
                  <a:alphaOff val="0"/>
                </a:prstClr>
              </a:solidFill>
              <a:latin typeface="Corbel" panose="020B0503020204020204"/>
              <a:ea typeface="华文楷体" panose="02010600040101010101" pitchFamily="2" charset="-122"/>
              <a:cs typeface="+mn-cs"/>
            </a:rPr>
            <a:t>理性主义思潮向经验主义过渡</a:t>
          </a:r>
        </a:p>
      </dgm:t>
    </dgm:pt>
    <dgm:pt modelId="{8800E5F0-78AA-4993-A766-9F54D328158E}" type="parTrans" cxnId="{CF9D2F6E-25A3-4934-9293-48C696CCC275}">
      <dgm:prSet/>
      <dgm:spPr/>
      <dgm:t>
        <a:bodyPr/>
        <a:lstStyle/>
        <a:p>
          <a:endParaRPr lang="zh-CN" altLang="en-US"/>
        </a:p>
      </dgm:t>
    </dgm:pt>
    <dgm:pt modelId="{8BE75883-796F-4F97-84D0-BA0981F42B8C}" type="sibTrans" cxnId="{CF9D2F6E-25A3-4934-9293-48C696CCC275}">
      <dgm:prSet/>
      <dgm:spPr/>
      <dgm:t>
        <a:bodyPr/>
        <a:lstStyle/>
        <a:p>
          <a:endParaRPr lang="zh-CN" altLang="en-US"/>
        </a:p>
      </dgm:t>
    </dgm:pt>
    <dgm:pt modelId="{32A46130-B427-40E7-A4D3-1CE9C4328B80}" type="pres">
      <dgm:prSet presAssocID="{78CF948D-7473-41BE-BF5F-00EF47D7604A}" presName="Name0" presStyleCnt="0">
        <dgm:presLayoutVars>
          <dgm:dir/>
          <dgm:animLvl val="lvl"/>
          <dgm:resizeHandles val="exact"/>
        </dgm:presLayoutVars>
      </dgm:prSet>
      <dgm:spPr/>
    </dgm:pt>
    <dgm:pt modelId="{345E10D5-14BF-46FC-BB00-B8DAB41273A9}" type="pres">
      <dgm:prSet presAssocID="{BE7602D4-9FA9-478C-A32C-74CE943226C9}" presName="linNode" presStyleCnt="0"/>
      <dgm:spPr/>
    </dgm:pt>
    <dgm:pt modelId="{BF2C295E-D7DA-43E1-8C26-DFC9C86949C5}" type="pres">
      <dgm:prSet presAssocID="{BE7602D4-9FA9-478C-A32C-74CE943226C9}" presName="parentText" presStyleLbl="node1" presStyleIdx="0" presStyleCnt="3">
        <dgm:presLayoutVars>
          <dgm:chMax val="1"/>
          <dgm:bulletEnabled val="1"/>
        </dgm:presLayoutVars>
      </dgm:prSet>
      <dgm:spPr/>
    </dgm:pt>
    <dgm:pt modelId="{169E03DE-401F-4735-9214-BB03B66E6749}" type="pres">
      <dgm:prSet presAssocID="{BE7602D4-9FA9-478C-A32C-74CE943226C9}" presName="descendantText" presStyleLbl="alignAccFollowNode1" presStyleIdx="0" presStyleCnt="3">
        <dgm:presLayoutVars>
          <dgm:bulletEnabled val="1"/>
        </dgm:presLayoutVars>
      </dgm:prSet>
      <dgm:spPr/>
    </dgm:pt>
    <dgm:pt modelId="{D4C810FA-12C6-422D-B9BA-72F402257E8B}" type="pres">
      <dgm:prSet presAssocID="{0DE74746-18C5-454E-8BE7-6D29E31F80C9}" presName="sp" presStyleCnt="0"/>
      <dgm:spPr/>
    </dgm:pt>
    <dgm:pt modelId="{85E15CDA-2E88-4DD2-8E24-9A5AB7197A62}" type="pres">
      <dgm:prSet presAssocID="{AD4DE6B7-372D-4736-87D1-8F2E40CD9A96}" presName="linNode" presStyleCnt="0"/>
      <dgm:spPr/>
    </dgm:pt>
    <dgm:pt modelId="{1A8C63C3-8D47-433E-A261-A2F51FE89541}" type="pres">
      <dgm:prSet presAssocID="{AD4DE6B7-372D-4736-87D1-8F2E40CD9A96}" presName="parentText" presStyleLbl="node1" presStyleIdx="1" presStyleCnt="3">
        <dgm:presLayoutVars>
          <dgm:chMax val="1"/>
          <dgm:bulletEnabled val="1"/>
        </dgm:presLayoutVars>
      </dgm:prSet>
      <dgm:spPr/>
    </dgm:pt>
    <dgm:pt modelId="{43F7BDD1-DAB6-43C9-AE4F-EFE7BCD0B1BA}" type="pres">
      <dgm:prSet presAssocID="{AD4DE6B7-372D-4736-87D1-8F2E40CD9A96}" presName="descendantText" presStyleLbl="alignAccFollowNode1" presStyleIdx="1" presStyleCnt="3">
        <dgm:presLayoutVars>
          <dgm:bulletEnabled val="1"/>
        </dgm:presLayoutVars>
      </dgm:prSet>
      <dgm:spPr/>
    </dgm:pt>
    <dgm:pt modelId="{F1276BCA-FD9F-4FE4-9683-88B3C7E961A5}" type="pres">
      <dgm:prSet presAssocID="{03925940-10C7-4891-8E8D-C2258B18067D}" presName="sp" presStyleCnt="0"/>
      <dgm:spPr/>
    </dgm:pt>
    <dgm:pt modelId="{9B1A89D7-A289-40D3-9FFD-9DE4E19E93F5}" type="pres">
      <dgm:prSet presAssocID="{0659247C-94B5-4CAD-9219-762D0794B50A}" presName="linNode" presStyleCnt="0"/>
      <dgm:spPr/>
    </dgm:pt>
    <dgm:pt modelId="{EDFFFB33-7C1F-4AF9-8407-5871E7FCC4DC}" type="pres">
      <dgm:prSet presAssocID="{0659247C-94B5-4CAD-9219-762D0794B50A}" presName="parentText" presStyleLbl="node1" presStyleIdx="2" presStyleCnt="3">
        <dgm:presLayoutVars>
          <dgm:chMax val="1"/>
          <dgm:bulletEnabled val="1"/>
        </dgm:presLayoutVars>
      </dgm:prSet>
      <dgm:spPr/>
    </dgm:pt>
    <dgm:pt modelId="{F0259287-7ED5-4FA3-B483-96758C2407DF}" type="pres">
      <dgm:prSet presAssocID="{0659247C-94B5-4CAD-9219-762D0794B50A}" presName="descendantText" presStyleLbl="alignAccFollowNode1" presStyleIdx="2" presStyleCnt="3">
        <dgm:presLayoutVars>
          <dgm:bulletEnabled val="1"/>
        </dgm:presLayoutVars>
      </dgm:prSet>
      <dgm:spPr/>
    </dgm:pt>
  </dgm:ptLst>
  <dgm:cxnLst>
    <dgm:cxn modelId="{2C930008-4332-4DED-929D-43F573982859}" srcId="{78CF948D-7473-41BE-BF5F-00EF47D7604A}" destId="{BE7602D4-9FA9-478C-A32C-74CE943226C9}" srcOrd="0" destOrd="0" parTransId="{174F4FA3-6E0D-455C-B757-47AFA295D6D4}" sibTransId="{0DE74746-18C5-454E-8BE7-6D29E31F80C9}"/>
    <dgm:cxn modelId="{15972113-A659-4B52-8100-7EC348B7BC87}" type="presOf" srcId="{39B253D0-506A-4BF5-A0BA-93D38BB4BFCA}" destId="{43F7BDD1-DAB6-43C9-AE4F-EFE7BCD0B1BA}" srcOrd="0" destOrd="0" presId="urn:microsoft.com/office/officeart/2005/8/layout/vList5"/>
    <dgm:cxn modelId="{296AC117-8D34-477E-A3EB-305F74F690B8}" srcId="{AD4DE6B7-372D-4736-87D1-8F2E40CD9A96}" destId="{39B253D0-506A-4BF5-A0BA-93D38BB4BFCA}" srcOrd="0" destOrd="0" parTransId="{09C74EC8-8500-4339-852C-F5CF2E188486}" sibTransId="{41906645-3BF3-4266-B904-37DDEF44430E}"/>
    <dgm:cxn modelId="{E61DEA1F-CF4F-4EAD-AA8C-51141D1B7088}" type="presOf" srcId="{BE2A971F-D711-4967-809B-620CFA6EF4EF}" destId="{43F7BDD1-DAB6-43C9-AE4F-EFE7BCD0B1BA}" srcOrd="0" destOrd="1" presId="urn:microsoft.com/office/officeart/2005/8/layout/vList5"/>
    <dgm:cxn modelId="{25F96F20-D389-4A66-A1E8-BDA1DA9954FC}" type="presOf" srcId="{0659247C-94B5-4CAD-9219-762D0794B50A}" destId="{EDFFFB33-7C1F-4AF9-8407-5871E7FCC4DC}" srcOrd="0" destOrd="0" presId="urn:microsoft.com/office/officeart/2005/8/layout/vList5"/>
    <dgm:cxn modelId="{FE847320-B979-494F-9F38-E4F92FEB823B}" type="presOf" srcId="{78CF948D-7473-41BE-BF5F-00EF47D7604A}" destId="{32A46130-B427-40E7-A4D3-1CE9C4328B80}" srcOrd="0" destOrd="0" presId="urn:microsoft.com/office/officeart/2005/8/layout/vList5"/>
    <dgm:cxn modelId="{5CEFAD27-6158-4BB8-BE98-F3864D8346E6}" type="presOf" srcId="{D754A7FA-013D-4089-B331-D1AB997FB271}" destId="{169E03DE-401F-4735-9214-BB03B66E6749}" srcOrd="0" destOrd="0" presId="urn:microsoft.com/office/officeart/2005/8/layout/vList5"/>
    <dgm:cxn modelId="{650D6C5C-FE2C-4958-9409-BCB63FF9AC2D}" srcId="{BE7602D4-9FA9-478C-A32C-74CE943226C9}" destId="{87F93B09-3116-4981-A29B-13C446F9E5C7}" srcOrd="1" destOrd="0" parTransId="{E83FD250-BFB7-47FE-BCCF-9F56871D839D}" sibTransId="{43A5F090-9531-4006-BB9F-0973BEF7654C}"/>
    <dgm:cxn modelId="{5967556B-AC5E-4238-9B62-6C8069B6FD91}" srcId="{78CF948D-7473-41BE-BF5F-00EF47D7604A}" destId="{0659247C-94B5-4CAD-9219-762D0794B50A}" srcOrd="2" destOrd="0" parTransId="{CCDB2723-93E0-4C1F-9853-F5CAB2124B37}" sibTransId="{ACD86D78-29E4-4E77-9080-6FC9C7882DDB}"/>
    <dgm:cxn modelId="{CF9D2F6E-25A3-4934-9293-48C696CCC275}" srcId="{AD4DE6B7-372D-4736-87D1-8F2E40CD9A96}" destId="{A64028C0-A890-4106-B4E2-BD27188019FF}" srcOrd="2" destOrd="0" parTransId="{8800E5F0-78AA-4993-A766-9F54D328158E}" sibTransId="{8BE75883-796F-4F97-84D0-BA0981F42B8C}"/>
    <dgm:cxn modelId="{A8D1A577-99EF-45BD-A345-20CD9A8AF115}" srcId="{0659247C-94B5-4CAD-9219-762D0794B50A}" destId="{CEEC1CAE-E6CF-47E2-A6B6-205B5E149FE4}" srcOrd="0" destOrd="0" parTransId="{7D269B1E-E3E4-486D-A26B-71B6FDEDDF63}" sibTransId="{825E1423-E801-4ACB-B59E-217852F6FAFB}"/>
    <dgm:cxn modelId="{72D2D484-B41A-493F-8E25-4C1C4F22A379}" srcId="{78CF948D-7473-41BE-BF5F-00EF47D7604A}" destId="{AD4DE6B7-372D-4736-87D1-8F2E40CD9A96}" srcOrd="1" destOrd="0" parTransId="{44B2516C-3C18-49B6-8375-98B2EC822EA6}" sibTransId="{03925940-10C7-4891-8E8D-C2258B18067D}"/>
    <dgm:cxn modelId="{53D73489-E4BF-4B4A-9EE4-E689DB97609D}" type="presOf" srcId="{AD4DE6B7-372D-4736-87D1-8F2E40CD9A96}" destId="{1A8C63C3-8D47-433E-A261-A2F51FE89541}" srcOrd="0" destOrd="0" presId="urn:microsoft.com/office/officeart/2005/8/layout/vList5"/>
    <dgm:cxn modelId="{15E7F191-2E97-4AE7-A002-E5C8DBE11B32}" srcId="{BE7602D4-9FA9-478C-A32C-74CE943226C9}" destId="{D754A7FA-013D-4089-B331-D1AB997FB271}" srcOrd="0" destOrd="0" parTransId="{1CF3CCC4-CAEA-4229-96C9-9DD24E29FA06}" sibTransId="{B37E86E3-4272-44F2-8FBC-716612C05730}"/>
    <dgm:cxn modelId="{BD6477B1-0867-4966-94C4-D37D12D6D5BF}" type="presOf" srcId="{BE7602D4-9FA9-478C-A32C-74CE943226C9}" destId="{BF2C295E-D7DA-43E1-8C26-DFC9C86949C5}" srcOrd="0" destOrd="0" presId="urn:microsoft.com/office/officeart/2005/8/layout/vList5"/>
    <dgm:cxn modelId="{60F50EC3-F3A5-4A01-9E42-A4F454E97BE9}" srcId="{AD4DE6B7-372D-4736-87D1-8F2E40CD9A96}" destId="{BE2A971F-D711-4967-809B-620CFA6EF4EF}" srcOrd="1" destOrd="0" parTransId="{21FF6CB0-CE82-4C9E-9F73-17DED6D3C32D}" sibTransId="{F05FA849-4B99-4DE1-A88D-970522BF8557}"/>
    <dgm:cxn modelId="{7856A2D1-D76F-4318-8C46-E81CC692F1A6}" type="presOf" srcId="{CEEC1CAE-E6CF-47E2-A6B6-205B5E149FE4}" destId="{F0259287-7ED5-4FA3-B483-96758C2407DF}" srcOrd="0" destOrd="0" presId="urn:microsoft.com/office/officeart/2005/8/layout/vList5"/>
    <dgm:cxn modelId="{6C051AD6-5CE4-4AA9-A8A2-C43D5742B025}" type="presOf" srcId="{A64028C0-A890-4106-B4E2-BD27188019FF}" destId="{43F7BDD1-DAB6-43C9-AE4F-EFE7BCD0B1BA}" srcOrd="0" destOrd="2" presId="urn:microsoft.com/office/officeart/2005/8/layout/vList5"/>
    <dgm:cxn modelId="{10E697F9-9FFD-4702-BA88-10E9D6E34533}" type="presOf" srcId="{87F93B09-3116-4981-A29B-13C446F9E5C7}" destId="{169E03DE-401F-4735-9214-BB03B66E6749}" srcOrd="0" destOrd="1" presId="urn:microsoft.com/office/officeart/2005/8/layout/vList5"/>
    <dgm:cxn modelId="{0DFAA72F-408A-4724-BB48-CC89A3416C2F}" type="presParOf" srcId="{32A46130-B427-40E7-A4D3-1CE9C4328B80}" destId="{345E10D5-14BF-46FC-BB00-B8DAB41273A9}" srcOrd="0" destOrd="0" presId="urn:microsoft.com/office/officeart/2005/8/layout/vList5"/>
    <dgm:cxn modelId="{E364C208-D0E3-4729-BA47-857D1F649D0B}" type="presParOf" srcId="{345E10D5-14BF-46FC-BB00-B8DAB41273A9}" destId="{BF2C295E-D7DA-43E1-8C26-DFC9C86949C5}" srcOrd="0" destOrd="0" presId="urn:microsoft.com/office/officeart/2005/8/layout/vList5"/>
    <dgm:cxn modelId="{FFE75288-C0C9-4AD4-9F66-02F9556DBC72}" type="presParOf" srcId="{345E10D5-14BF-46FC-BB00-B8DAB41273A9}" destId="{169E03DE-401F-4735-9214-BB03B66E6749}" srcOrd="1" destOrd="0" presId="urn:microsoft.com/office/officeart/2005/8/layout/vList5"/>
    <dgm:cxn modelId="{5AB16DC1-42CD-465C-9965-0CB5153B8FB9}" type="presParOf" srcId="{32A46130-B427-40E7-A4D3-1CE9C4328B80}" destId="{D4C810FA-12C6-422D-B9BA-72F402257E8B}" srcOrd="1" destOrd="0" presId="urn:microsoft.com/office/officeart/2005/8/layout/vList5"/>
    <dgm:cxn modelId="{CF877530-49F4-44BB-9404-3CB7B3804CD3}" type="presParOf" srcId="{32A46130-B427-40E7-A4D3-1CE9C4328B80}" destId="{85E15CDA-2E88-4DD2-8E24-9A5AB7197A62}" srcOrd="2" destOrd="0" presId="urn:microsoft.com/office/officeart/2005/8/layout/vList5"/>
    <dgm:cxn modelId="{6849CF71-1A2C-44F5-A334-AE0E81C032EA}" type="presParOf" srcId="{85E15CDA-2E88-4DD2-8E24-9A5AB7197A62}" destId="{1A8C63C3-8D47-433E-A261-A2F51FE89541}" srcOrd="0" destOrd="0" presId="urn:microsoft.com/office/officeart/2005/8/layout/vList5"/>
    <dgm:cxn modelId="{2EE70A9E-0BB7-475A-827A-8580FDDEEECC}" type="presParOf" srcId="{85E15CDA-2E88-4DD2-8E24-9A5AB7197A62}" destId="{43F7BDD1-DAB6-43C9-AE4F-EFE7BCD0B1BA}" srcOrd="1" destOrd="0" presId="urn:microsoft.com/office/officeart/2005/8/layout/vList5"/>
    <dgm:cxn modelId="{C282977A-6E83-4735-8BA9-9195A648AC1F}" type="presParOf" srcId="{32A46130-B427-40E7-A4D3-1CE9C4328B80}" destId="{F1276BCA-FD9F-4FE4-9683-88B3C7E961A5}" srcOrd="3" destOrd="0" presId="urn:microsoft.com/office/officeart/2005/8/layout/vList5"/>
    <dgm:cxn modelId="{496076F0-8CF9-417B-9790-D5ACA64F9B55}" type="presParOf" srcId="{32A46130-B427-40E7-A4D3-1CE9C4328B80}" destId="{9B1A89D7-A289-40D3-9FFD-9DE4E19E93F5}" srcOrd="4" destOrd="0" presId="urn:microsoft.com/office/officeart/2005/8/layout/vList5"/>
    <dgm:cxn modelId="{7FB63FE3-948A-46C0-9586-17E4E50E856D}" type="presParOf" srcId="{9B1A89D7-A289-40D3-9FFD-9DE4E19E93F5}" destId="{EDFFFB33-7C1F-4AF9-8407-5871E7FCC4DC}" srcOrd="0" destOrd="0" presId="urn:microsoft.com/office/officeart/2005/8/layout/vList5"/>
    <dgm:cxn modelId="{84D49644-3C75-4B30-A20C-3969B772AF85}" type="presParOf" srcId="{9B1A89D7-A289-40D3-9FFD-9DE4E19E93F5}" destId="{F0259287-7ED5-4FA3-B483-96758C2407D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E03DE-401F-4735-9214-BB03B66E6749}">
      <dsp:nvSpPr>
        <dsp:cNvPr id="0" name=""/>
        <dsp:cNvSpPr/>
      </dsp:nvSpPr>
      <dsp:spPr>
        <a:xfrm rot="5400000">
          <a:off x="4551104" y="-1749348"/>
          <a:ext cx="1001910" cy="4754880"/>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90000"/>
            </a:lnSpc>
            <a:spcBef>
              <a:spcPct val="0"/>
            </a:spcBef>
            <a:spcAft>
              <a:spcPct val="15000"/>
            </a:spcAft>
            <a:buChar char="•"/>
          </a:pPr>
          <a:r>
            <a:rPr lang="zh-CN" altLang="en-US" sz="2200" kern="1200" dirty="0"/>
            <a:t>图灵测试的提出</a:t>
          </a:r>
          <a:r>
            <a:rPr lang="en-US" altLang="zh-CN" sz="2200" kern="1200" dirty="0"/>
            <a:t>—</a:t>
          </a:r>
          <a:r>
            <a:rPr lang="zh-CN" altLang="en-US" sz="2200" kern="1200" dirty="0"/>
            <a:t>自然语言的开端</a:t>
          </a:r>
        </a:p>
        <a:p>
          <a:pPr marL="228600" lvl="1" indent="-228600" algn="l" defTabSz="977900">
            <a:lnSpc>
              <a:spcPct val="90000"/>
            </a:lnSpc>
            <a:spcBef>
              <a:spcPct val="0"/>
            </a:spcBef>
            <a:spcAft>
              <a:spcPct val="15000"/>
            </a:spcAft>
            <a:buChar char="•"/>
          </a:pPr>
          <a:r>
            <a:rPr lang="zh-CN" altLang="en-US" sz="2200" kern="1200" dirty="0"/>
            <a:t>基于规则的方法</a:t>
          </a:r>
          <a:r>
            <a:rPr lang="en-US" altLang="zh-CN" sz="2200" kern="1200" dirty="0"/>
            <a:t>—</a:t>
          </a:r>
          <a:r>
            <a:rPr lang="zh-CN" altLang="en-US" sz="2200" kern="1200" dirty="0"/>
            <a:t>理性主义的思潮</a:t>
          </a:r>
        </a:p>
      </dsp:txBody>
      <dsp:txXfrm rot="-5400000">
        <a:off x="2674620" y="176045"/>
        <a:ext cx="4705971" cy="904092"/>
      </dsp:txXfrm>
    </dsp:sp>
    <dsp:sp modelId="{BF2C295E-D7DA-43E1-8C26-DFC9C86949C5}">
      <dsp:nvSpPr>
        <dsp:cNvPr id="0" name=""/>
        <dsp:cNvSpPr/>
      </dsp:nvSpPr>
      <dsp:spPr>
        <a:xfrm>
          <a:off x="0" y="1897"/>
          <a:ext cx="2674620" cy="125238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altLang="zh-CN" sz="2800" b="1" kern="1200" baseline="0" dirty="0">
              <a:latin typeface="Georgia" panose="02040502050405020303" pitchFamily="18" charset="0"/>
              <a:ea typeface="楷体" panose="02010609060101010101" pitchFamily="49" charset="-122"/>
            </a:rPr>
            <a:t>20</a:t>
          </a:r>
          <a:r>
            <a:rPr lang="zh-CN" altLang="en-US" sz="2800" b="1" kern="1200" baseline="0" dirty="0">
              <a:latin typeface="Georgia" panose="02040502050405020303" pitchFamily="18" charset="0"/>
              <a:ea typeface="楷体" panose="02010609060101010101" pitchFamily="49" charset="-122"/>
            </a:rPr>
            <a:t>世纪</a:t>
          </a:r>
          <a:r>
            <a:rPr lang="en-US" altLang="zh-CN" sz="2800" b="1" kern="1200" baseline="0" dirty="0">
              <a:latin typeface="Georgia" panose="02040502050405020303" pitchFamily="18" charset="0"/>
              <a:ea typeface="楷体" panose="02010609060101010101" pitchFamily="49" charset="-122"/>
            </a:rPr>
            <a:t>50-70</a:t>
          </a:r>
          <a:r>
            <a:rPr lang="zh-CN" altLang="en-US" sz="2800" b="1" kern="1200" baseline="0" dirty="0">
              <a:latin typeface="Georgia" panose="02040502050405020303" pitchFamily="18" charset="0"/>
              <a:ea typeface="楷体" panose="02010609060101010101" pitchFamily="49" charset="-122"/>
            </a:rPr>
            <a:t>年代</a:t>
          </a:r>
        </a:p>
      </dsp:txBody>
      <dsp:txXfrm>
        <a:off x="61137" y="63034"/>
        <a:ext cx="2552346" cy="1130114"/>
      </dsp:txXfrm>
    </dsp:sp>
    <dsp:sp modelId="{43F7BDD1-DAB6-43C9-AE4F-EFE7BCD0B1BA}">
      <dsp:nvSpPr>
        <dsp:cNvPr id="0" name=""/>
        <dsp:cNvSpPr/>
      </dsp:nvSpPr>
      <dsp:spPr>
        <a:xfrm rot="5400000">
          <a:off x="4551104" y="-434340"/>
          <a:ext cx="1001910" cy="4754880"/>
        </a:xfrm>
        <a:prstGeom prst="round2SameRect">
          <a:avLst/>
        </a:prstGeom>
        <a:solidFill>
          <a:schemeClr val="accent5">
            <a:tint val="40000"/>
            <a:alpha val="90000"/>
            <a:hueOff val="-5370241"/>
            <a:satOff val="24126"/>
            <a:lumOff val="1658"/>
            <a:alphaOff val="0"/>
          </a:schemeClr>
        </a:solidFill>
        <a:ln w="254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0" lvl="1" indent="0" algn="l" defTabSz="889000">
            <a:lnSpc>
              <a:spcPct val="100000"/>
            </a:lnSpc>
            <a:spcBef>
              <a:spcPct val="0"/>
            </a:spcBef>
            <a:spcAft>
              <a:spcPts val="0"/>
            </a:spcAft>
            <a:buChar char="•"/>
          </a:pPr>
          <a:r>
            <a:rPr lang="zh-CN" altLang="en-US" sz="2200" kern="1200" dirty="0">
              <a:solidFill>
                <a:prstClr val="black">
                  <a:hueOff val="0"/>
                  <a:satOff val="0"/>
                  <a:lumOff val="0"/>
                  <a:alphaOff val="0"/>
                </a:prstClr>
              </a:solidFill>
              <a:latin typeface="Corbel" panose="020B0503020204020204"/>
              <a:ea typeface="华文楷体" panose="02010600040101010101" pitchFamily="2" charset="-122"/>
              <a:cs typeface="+mn-cs"/>
            </a:rPr>
            <a:t>语料库不断丰富</a:t>
          </a:r>
        </a:p>
        <a:p>
          <a:pPr marL="0" lvl="1" indent="0" algn="l" defTabSz="889000">
            <a:lnSpc>
              <a:spcPct val="100000"/>
            </a:lnSpc>
            <a:spcBef>
              <a:spcPct val="0"/>
            </a:spcBef>
            <a:spcAft>
              <a:spcPts val="0"/>
            </a:spcAft>
            <a:buChar char="•"/>
          </a:pPr>
          <a:r>
            <a:rPr lang="zh-CN" altLang="en-US" sz="2200" kern="1200" dirty="0">
              <a:solidFill>
                <a:prstClr val="black">
                  <a:hueOff val="0"/>
                  <a:satOff val="0"/>
                  <a:lumOff val="0"/>
                  <a:alphaOff val="0"/>
                </a:prstClr>
              </a:solidFill>
              <a:latin typeface="Corbel" panose="020B0503020204020204"/>
              <a:ea typeface="华文楷体" panose="02010600040101010101" pitchFamily="2" charset="-122"/>
              <a:cs typeface="+mn-cs"/>
            </a:rPr>
            <a:t>基于统计的方法</a:t>
          </a:r>
          <a:r>
            <a:rPr lang="en-US" altLang="zh-CN" sz="2200" kern="1200" dirty="0">
              <a:solidFill>
                <a:prstClr val="black">
                  <a:hueOff val="0"/>
                  <a:satOff val="0"/>
                  <a:lumOff val="0"/>
                  <a:alphaOff val="0"/>
                </a:prstClr>
              </a:solidFill>
              <a:latin typeface="Corbel" panose="020B0503020204020204"/>
              <a:ea typeface="华文楷体" panose="02010600040101010101" pitchFamily="2" charset="-122"/>
              <a:cs typeface="+mn-cs"/>
            </a:rPr>
            <a:t>—IBM</a:t>
          </a:r>
          <a:r>
            <a:rPr lang="zh-CN" altLang="en-US" sz="2200" kern="1200" dirty="0">
              <a:solidFill>
                <a:prstClr val="black">
                  <a:hueOff val="0"/>
                  <a:satOff val="0"/>
                  <a:lumOff val="0"/>
                  <a:alphaOff val="0"/>
                </a:prstClr>
              </a:solidFill>
              <a:latin typeface="Corbel" panose="020B0503020204020204"/>
              <a:ea typeface="华文楷体" panose="02010600040101010101" pitchFamily="2" charset="-122"/>
              <a:cs typeface="+mn-cs"/>
            </a:rPr>
            <a:t>华生实验室起了推作用</a:t>
          </a:r>
        </a:p>
        <a:p>
          <a:pPr marL="0" lvl="1" indent="0" algn="l" defTabSz="889000">
            <a:lnSpc>
              <a:spcPct val="100000"/>
            </a:lnSpc>
            <a:spcBef>
              <a:spcPct val="0"/>
            </a:spcBef>
            <a:spcAft>
              <a:spcPts val="0"/>
            </a:spcAft>
            <a:buChar char="•"/>
          </a:pPr>
          <a:r>
            <a:rPr lang="zh-CN" altLang="en-US" sz="2200" kern="1200" dirty="0">
              <a:solidFill>
                <a:prstClr val="black">
                  <a:hueOff val="0"/>
                  <a:satOff val="0"/>
                  <a:lumOff val="0"/>
                  <a:alphaOff val="0"/>
                </a:prstClr>
              </a:solidFill>
              <a:latin typeface="Corbel" panose="020B0503020204020204"/>
              <a:ea typeface="华文楷体" panose="02010600040101010101" pitchFamily="2" charset="-122"/>
              <a:cs typeface="+mn-cs"/>
            </a:rPr>
            <a:t>理性主义思潮向经验主义过渡</a:t>
          </a:r>
        </a:p>
      </dsp:txBody>
      <dsp:txXfrm rot="-5400000">
        <a:off x="2674620" y="1491053"/>
        <a:ext cx="4705971" cy="904092"/>
      </dsp:txXfrm>
    </dsp:sp>
    <dsp:sp modelId="{1A8C63C3-8D47-433E-A261-A2F51FE89541}">
      <dsp:nvSpPr>
        <dsp:cNvPr id="0" name=""/>
        <dsp:cNvSpPr/>
      </dsp:nvSpPr>
      <dsp:spPr>
        <a:xfrm>
          <a:off x="0" y="1316905"/>
          <a:ext cx="2674620" cy="1252388"/>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066800">
            <a:lnSpc>
              <a:spcPct val="90000"/>
            </a:lnSpc>
            <a:spcBef>
              <a:spcPct val="0"/>
            </a:spcBef>
            <a:spcAft>
              <a:spcPct val="35000"/>
            </a:spcAft>
            <a:buNone/>
          </a:pPr>
          <a:r>
            <a:rPr lang="en-US" altLang="zh-CN" sz="2800" b="1" kern="1200" baseline="0" dirty="0">
              <a:solidFill>
                <a:prstClr val="white"/>
              </a:solidFill>
              <a:latin typeface="Georgia" panose="02040502050405020303" pitchFamily="18" charset="0"/>
              <a:ea typeface="楷体" panose="02010609060101010101" pitchFamily="49" charset="-122"/>
              <a:cs typeface="+mn-cs"/>
            </a:rPr>
            <a:t>20</a:t>
          </a:r>
          <a:r>
            <a:rPr lang="zh-CN" altLang="en-US" sz="2800" b="1" kern="1200" baseline="0" dirty="0">
              <a:solidFill>
                <a:prstClr val="white"/>
              </a:solidFill>
              <a:latin typeface="Georgia" panose="02040502050405020303" pitchFamily="18" charset="0"/>
              <a:ea typeface="楷体" panose="02010609060101010101" pitchFamily="49" charset="-122"/>
              <a:cs typeface="+mn-cs"/>
            </a:rPr>
            <a:t>世纪</a:t>
          </a:r>
          <a:r>
            <a:rPr lang="en-US" altLang="zh-CN" sz="2800" b="1" kern="1200" baseline="0" dirty="0">
              <a:solidFill>
                <a:prstClr val="white"/>
              </a:solidFill>
              <a:latin typeface="Georgia" panose="02040502050405020303" pitchFamily="18" charset="0"/>
              <a:ea typeface="楷体" panose="02010609060101010101" pitchFamily="49" charset="-122"/>
              <a:cs typeface="+mn-cs"/>
            </a:rPr>
            <a:t>70</a:t>
          </a:r>
          <a:r>
            <a:rPr lang="zh-CN" altLang="en-US" sz="2800" b="1" kern="1200" baseline="0" dirty="0">
              <a:solidFill>
                <a:prstClr val="white"/>
              </a:solidFill>
              <a:latin typeface="Georgia" panose="02040502050405020303" pitchFamily="18" charset="0"/>
              <a:ea typeface="楷体" panose="02010609060101010101" pitchFamily="49" charset="-122"/>
              <a:cs typeface="+mn-cs"/>
            </a:rPr>
            <a:t>年代以后</a:t>
          </a:r>
        </a:p>
      </dsp:txBody>
      <dsp:txXfrm>
        <a:off x="61137" y="1378042"/>
        <a:ext cx="2552346" cy="1130114"/>
      </dsp:txXfrm>
    </dsp:sp>
    <dsp:sp modelId="{F0259287-7ED5-4FA3-B483-96758C2407DF}">
      <dsp:nvSpPr>
        <dsp:cNvPr id="0" name=""/>
        <dsp:cNvSpPr/>
      </dsp:nvSpPr>
      <dsp:spPr>
        <a:xfrm rot="5400000">
          <a:off x="4551104" y="880668"/>
          <a:ext cx="1001910" cy="4754880"/>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200" kern="1200" dirty="0">
              <a:solidFill>
                <a:prstClr val="black">
                  <a:hueOff val="0"/>
                  <a:satOff val="0"/>
                  <a:lumOff val="0"/>
                  <a:alphaOff val="0"/>
                </a:prstClr>
              </a:solidFill>
              <a:latin typeface="Corbel" panose="020B0503020204020204"/>
              <a:ea typeface="华文楷体" panose="02010600040101010101" pitchFamily="2" charset="-122"/>
              <a:cs typeface="+mn-cs"/>
            </a:rPr>
            <a:t>深度学习与自然语言处理想结合</a:t>
          </a:r>
        </a:p>
      </dsp:txBody>
      <dsp:txXfrm rot="-5400000">
        <a:off x="2674620" y="2806062"/>
        <a:ext cx="4705971" cy="904092"/>
      </dsp:txXfrm>
    </dsp:sp>
    <dsp:sp modelId="{EDFFFB33-7C1F-4AF9-8407-5871E7FCC4DC}">
      <dsp:nvSpPr>
        <dsp:cNvPr id="0" name=""/>
        <dsp:cNvSpPr/>
      </dsp:nvSpPr>
      <dsp:spPr>
        <a:xfrm>
          <a:off x="0" y="2631913"/>
          <a:ext cx="2674620" cy="1252388"/>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066800">
            <a:lnSpc>
              <a:spcPct val="90000"/>
            </a:lnSpc>
            <a:spcBef>
              <a:spcPct val="0"/>
            </a:spcBef>
            <a:spcAft>
              <a:spcPct val="35000"/>
            </a:spcAft>
            <a:buNone/>
          </a:pPr>
          <a:r>
            <a:rPr lang="en-US" altLang="zh-CN" sz="2800" b="1" kern="1200" baseline="0" dirty="0">
              <a:solidFill>
                <a:prstClr val="white"/>
              </a:solidFill>
              <a:latin typeface="Georgia" panose="02040502050405020303" pitchFamily="18" charset="0"/>
              <a:ea typeface="楷体" panose="02010609060101010101" pitchFamily="49" charset="-122"/>
              <a:cs typeface="+mn-cs"/>
            </a:rPr>
            <a:t>2008</a:t>
          </a:r>
          <a:r>
            <a:rPr lang="zh-CN" altLang="en-US" sz="2800" b="1" kern="1200" baseline="0" dirty="0">
              <a:solidFill>
                <a:prstClr val="white"/>
              </a:solidFill>
              <a:latin typeface="Georgia" panose="02040502050405020303" pitchFamily="18" charset="0"/>
              <a:ea typeface="楷体" panose="02010609060101010101" pitchFamily="49" charset="-122"/>
              <a:cs typeface="+mn-cs"/>
            </a:rPr>
            <a:t>年至今</a:t>
          </a:r>
        </a:p>
      </dsp:txBody>
      <dsp:txXfrm>
        <a:off x="61137" y="2693050"/>
        <a:ext cx="2552346" cy="113011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241D76-77EA-4751-A7DA-517F55509972}" type="datetimeFigureOut">
              <a:rPr lang="zh-CN" altLang="en-US" smtClean="0"/>
              <a:t>2022/5/22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398ADF-B57A-4AE6-B2B9-B8A8119BFD52}" type="slidenum">
              <a:rPr lang="zh-CN" altLang="en-US" smtClean="0"/>
              <a:t>‹#›</a:t>
            </a:fld>
            <a:endParaRPr lang="zh-CN" altLang="en-US"/>
          </a:p>
        </p:txBody>
      </p:sp>
    </p:spTree>
    <p:extLst>
      <p:ext uri="{BB962C8B-B14F-4D97-AF65-F5344CB8AC3E}">
        <p14:creationId xmlns:p14="http://schemas.microsoft.com/office/powerpoint/2010/main" val="1873474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079DD9-C9D1-C543-AF12-536BB687E807}" type="slidenum">
              <a:rPr kumimoji="0" lang="en-US" altLang="zh-CN" sz="2800" b="0" i="0" u="none" strike="noStrike" kern="1200" cap="none" spc="0" normalizeH="0" baseline="0" noProof="0" smtClean="0">
                <a:ln>
                  <a:noFill/>
                </a:ln>
                <a:solidFill>
                  <a:prstClr val="black"/>
                </a:solidFill>
                <a:effectLst/>
                <a:uLnTx/>
                <a:uFillTx/>
                <a:latin typeface="Verdana" panose="020B060403050404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a:xfrm>
            <a:off x="1303338" y="674688"/>
            <a:ext cx="4495800" cy="3371850"/>
          </a:xfrm>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42</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2022年5月22日星期日3时51分34秒</a:t>
            </a:fld>
            <a:endParaRPr lang="en-US"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3338" y="674688"/>
            <a:ext cx="4495800" cy="33718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早在上世纪</a:t>
            </a:r>
            <a:r>
              <a:rPr lang="en-US" altLang="zh-CN" sz="1800" kern="1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50</a:t>
            </a:r>
            <a:r>
              <a:rPr lang="zh-CN" altLang="zh-CN" sz="1800" kern="1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年代，随着电子计算机的出现，出现了许多自然语言处理的任务需求，其中最典型的就是机器翻译。当时存在两派不同的自然语言处理方法：基于规则方法的符号派和基于概率方法的随机派。受限于当时的数据和算力，随机派无法发挥出全部的功力，使得规则派的研究略占上风。体现到翻译上，人们认为机器翻译的过程是在解读密码，试图通过查询词典来实现逐词翻译，这种方式产出的翻译效果不佳、难以实用。</a:t>
            </a:r>
            <a:endParaRPr lang="zh-CN" altLang="zh-CN" sz="1800" kern="100" dirty="0">
              <a:effectLst/>
              <a:latin typeface="Times New Roman" panose="02020603050405020304" pitchFamily="18" charset="0"/>
              <a:ea typeface="宋体" panose="02010600030101010101" pitchFamily="2" charset="-122"/>
            </a:endParaRPr>
          </a:p>
        </p:txBody>
      </p:sp>
      <p:sp>
        <p:nvSpPr>
          <p:cNvPr id="4" name="日期占位符 3"/>
          <p:cNvSpPr>
            <a:spLocks noGrp="1"/>
          </p:cNvSpPr>
          <p:nvPr>
            <p:ph type="dt" idx="1"/>
          </p:nvPr>
        </p:nvSpPr>
        <p:spPr/>
        <p:txBody>
          <a:bodyPr/>
          <a:lstStyle/>
          <a:p>
            <a:pPr>
              <a:defRPr/>
            </a:pPr>
            <a:fld id="{1B518A20-5077-415D-A5B6-AF1914CBABF2}" type="datetime9">
              <a:rPr lang="zh-CN" altLang="en-US" smtClean="0"/>
              <a:t>2022年5月22日星期日3时51分38秒</a:t>
            </a:fld>
            <a:endParaRPr lang="en-US" altLang="zh-CN"/>
          </a:p>
        </p:txBody>
      </p:sp>
      <p:sp>
        <p:nvSpPr>
          <p:cNvPr id="5" name="灯片编号占位符 4"/>
          <p:cNvSpPr>
            <a:spLocks noGrp="1"/>
          </p:cNvSpPr>
          <p:nvPr>
            <p:ph type="sldNum" sz="quarter" idx="5"/>
          </p:nvPr>
        </p:nvSpPr>
        <p:spPr/>
        <p:txBody>
          <a:bodyPr/>
          <a:lstStyle/>
          <a:p>
            <a:pPr>
              <a:defRPr/>
            </a:pPr>
            <a:fld id="{A240AC47-90A2-4A8A-97F4-03F9EFC01208}" type="slidenum">
              <a:rPr lang="zh-CN" altLang="en-US" smtClean="0"/>
              <a:t>43</a:t>
            </a:fld>
            <a:endParaRPr lang="en-US" altLang="zh-CN"/>
          </a:p>
        </p:txBody>
      </p:sp>
    </p:spTree>
    <p:extLst>
      <p:ext uri="{BB962C8B-B14F-4D97-AF65-F5344CB8AC3E}">
        <p14:creationId xmlns:p14="http://schemas.microsoft.com/office/powerpoint/2010/main" val="3457137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a:xfrm>
            <a:off x="1303338" y="674688"/>
            <a:ext cx="4495800" cy="3371850"/>
          </a:xfrm>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47</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2022年5月22日星期日3时51分50秒</a:t>
            </a:fld>
            <a:endParaRPr lang="en-US" altLang="zh-CN">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a:xfrm>
            <a:off x="1303338" y="674688"/>
            <a:ext cx="4495800" cy="3371850"/>
          </a:xfrm>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48</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2022年5月22日星期日3时52分35秒</a:t>
            </a:fld>
            <a:endParaRPr lang="en-US" altLang="zh-CN">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a:xfrm>
            <a:off x="1303338" y="674688"/>
            <a:ext cx="4495800" cy="3371850"/>
          </a:xfrm>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49</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2022年5月22日星期日3时53分16秒</a:t>
            </a:fld>
            <a:endParaRPr lang="en-US" altLang="zh-CN">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ChangeArrowheads="1" noTextEdit="1"/>
          </p:cNvSpPr>
          <p:nvPr>
            <p:ph type="sldImg"/>
          </p:nvPr>
        </p:nvSpPr>
        <p:spPr>
          <a:xfrm>
            <a:off x="1303338" y="674688"/>
            <a:ext cx="4495800" cy="3371850"/>
          </a:xfrm>
        </p:spPr>
      </p:sp>
      <p:sp>
        <p:nvSpPr>
          <p:cNvPr id="819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EAF806BB-E524-4312-BCCE-06358008766F}" type="slidenum">
              <a:rPr lang="zh-CN" altLang="en-US" smtClean="0">
                <a:latin typeface="Arial" panose="020B0604020202020204" pitchFamily="34" charset="0"/>
              </a:rPr>
              <a:t>51</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2022年5月22日星期日3时53分24秒</a:t>
            </a:fld>
            <a:endParaRPr lang="en-US" altLang="zh-CN">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a:xfrm>
            <a:off x="1303338" y="674688"/>
            <a:ext cx="4495800" cy="3371850"/>
          </a:xfrm>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52</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2022年5月22日星期日3时54分28秒</a:t>
            </a:fld>
            <a:endParaRPr lang="en-US" altLang="zh-CN">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3338" y="674688"/>
            <a:ext cx="4495800" cy="3371850"/>
          </a:xfrm>
        </p:spPr>
      </p:sp>
      <p:sp>
        <p:nvSpPr>
          <p:cNvPr id="3" name="备注占位符 2"/>
          <p:cNvSpPr>
            <a:spLocks noGrp="1"/>
          </p:cNvSpPr>
          <p:nvPr>
            <p:ph type="body" idx="1"/>
          </p:nvPr>
        </p:nvSpPr>
        <p:spPr/>
        <p:txBody>
          <a:bodyPr/>
          <a:lstStyle/>
          <a:p>
            <a:br>
              <a:rPr lang="zh-CN" altLang="en-US" dirty="0"/>
            </a:br>
            <a:br>
              <a:rPr lang="zh-CN" altLang="en-US" dirty="0"/>
            </a:br>
            <a:endParaRPr lang="zh-CN" altLang="en-US" dirty="0"/>
          </a:p>
        </p:txBody>
      </p:sp>
      <p:sp>
        <p:nvSpPr>
          <p:cNvPr id="4" name="灯片编号占位符 3"/>
          <p:cNvSpPr>
            <a:spLocks noGrp="1"/>
          </p:cNvSpPr>
          <p:nvPr>
            <p:ph type="sldNum" sz="quarter" idx="5"/>
          </p:nvPr>
        </p:nvSpPr>
        <p:spPr/>
        <p:txBody>
          <a:bodyPr/>
          <a:lstStyle/>
          <a:p>
            <a:pPr>
              <a:defRPr/>
            </a:pPr>
            <a:fld id="{4F5FF8E3-C985-4A6A-99A6-51D3CBC3514B}" type="slidenum">
              <a:rPr lang="zh-CN" altLang="en-US" smtClean="0"/>
              <a:t>53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3338" y="674688"/>
            <a:ext cx="4495800" cy="3371850"/>
          </a:xfrm>
        </p:spPr>
      </p:sp>
      <p:sp>
        <p:nvSpPr>
          <p:cNvPr id="3" name="备注占位符 2"/>
          <p:cNvSpPr>
            <a:spLocks noGrp="1"/>
          </p:cNvSpPr>
          <p:nvPr>
            <p:ph type="body" idx="1"/>
          </p:nvPr>
        </p:nvSpPr>
        <p:spPr/>
        <p:txBody>
          <a:bodyPr/>
          <a:lstStyle/>
          <a:p>
            <a:br>
              <a:rPr lang="zh-CN" altLang="en-US" dirty="0"/>
            </a:br>
            <a:br>
              <a:rPr lang="zh-CN" altLang="en-US" dirty="0"/>
            </a:br>
            <a:endParaRPr lang="zh-CN" altLang="en-US" dirty="0"/>
          </a:p>
        </p:txBody>
      </p:sp>
      <p:sp>
        <p:nvSpPr>
          <p:cNvPr id="4" name="灯片编号占位符 3"/>
          <p:cNvSpPr>
            <a:spLocks noGrp="1"/>
          </p:cNvSpPr>
          <p:nvPr>
            <p:ph type="sldNum" sz="quarter" idx="5"/>
          </p:nvPr>
        </p:nvSpPr>
        <p:spPr/>
        <p:txBody>
          <a:bodyPr/>
          <a:lstStyle/>
          <a:p>
            <a:pPr>
              <a:defRPr/>
            </a:pPr>
            <a:fld id="{4F5FF8E3-C985-4A6A-99A6-51D3CBC3514B}" type="slidenum">
              <a:rPr lang="zh-CN" altLang="en-US" smtClean="0"/>
              <a:t>54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3338" y="674688"/>
            <a:ext cx="4495800" cy="3371850"/>
          </a:xfrm>
        </p:spPr>
      </p:sp>
      <p:sp>
        <p:nvSpPr>
          <p:cNvPr id="3" name="备注占位符 2"/>
          <p:cNvSpPr>
            <a:spLocks noGrp="1"/>
          </p:cNvSpPr>
          <p:nvPr>
            <p:ph type="body" idx="1"/>
          </p:nvPr>
        </p:nvSpPr>
        <p:spPr/>
        <p:txBody>
          <a:bodyPr/>
          <a:lstStyle/>
          <a:p>
            <a:br>
              <a:rPr lang="zh-CN" altLang="en-US" dirty="0"/>
            </a:br>
            <a:br>
              <a:rPr lang="zh-CN" altLang="en-US" dirty="0"/>
            </a:br>
            <a:endParaRPr lang="zh-CN" altLang="en-US" dirty="0"/>
          </a:p>
        </p:txBody>
      </p:sp>
      <p:sp>
        <p:nvSpPr>
          <p:cNvPr id="4" name="灯片编号占位符 3"/>
          <p:cNvSpPr>
            <a:spLocks noGrp="1"/>
          </p:cNvSpPr>
          <p:nvPr>
            <p:ph type="sldNum" sz="quarter" idx="5"/>
          </p:nvPr>
        </p:nvSpPr>
        <p:spPr/>
        <p:txBody>
          <a:bodyPr/>
          <a:lstStyle/>
          <a:p>
            <a:pPr>
              <a:defRPr/>
            </a:pPr>
            <a:fld id="{4F5FF8E3-C985-4A6A-99A6-51D3CBC3514B}" type="slidenum">
              <a:rPr lang="zh-CN" altLang="en-US" smtClean="0"/>
              <a:t>55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ChangeArrowheads="1" noTextEdit="1"/>
          </p:cNvSpPr>
          <p:nvPr>
            <p:ph type="sldImg"/>
          </p:nvPr>
        </p:nvSpPr>
        <p:spPr>
          <a:xfrm>
            <a:off x="1303338" y="674688"/>
            <a:ext cx="4495800" cy="3371850"/>
          </a:xfrm>
        </p:spPr>
      </p:sp>
      <p:sp>
        <p:nvSpPr>
          <p:cNvPr id="819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EAF806BB-E524-4312-BCCE-06358008766F}" type="slidenum">
              <a:rPr lang="zh-CN" altLang="en-US" smtClean="0">
                <a:latin typeface="Arial" panose="020B0604020202020204" pitchFamily="34" charset="0"/>
              </a:rPr>
              <a:t>2</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2022年5月22日星期日3时8分8秒</a:t>
            </a:fld>
            <a:endParaRPr lang="en-US" altLang="zh-CN">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3338" y="674688"/>
            <a:ext cx="4495800" cy="3371850"/>
          </a:xfrm>
        </p:spPr>
      </p:sp>
      <p:sp>
        <p:nvSpPr>
          <p:cNvPr id="3" name="备注占位符 2"/>
          <p:cNvSpPr>
            <a:spLocks noGrp="1"/>
          </p:cNvSpPr>
          <p:nvPr>
            <p:ph type="body" idx="1"/>
          </p:nvPr>
        </p:nvSpPr>
        <p:spPr/>
        <p:txBody>
          <a:bodyPr/>
          <a:lstStyle/>
          <a:p>
            <a:br>
              <a:rPr lang="zh-CN" altLang="en-US" dirty="0"/>
            </a:br>
            <a:br>
              <a:rPr lang="zh-CN" altLang="en-US" dirty="0"/>
            </a:br>
            <a:endParaRPr lang="zh-CN" altLang="en-US" dirty="0"/>
          </a:p>
        </p:txBody>
      </p:sp>
      <p:sp>
        <p:nvSpPr>
          <p:cNvPr id="4" name="灯片编号占位符 3"/>
          <p:cNvSpPr>
            <a:spLocks noGrp="1"/>
          </p:cNvSpPr>
          <p:nvPr>
            <p:ph type="sldNum" sz="quarter" idx="5"/>
          </p:nvPr>
        </p:nvSpPr>
        <p:spPr/>
        <p:txBody>
          <a:bodyPr/>
          <a:lstStyle/>
          <a:p>
            <a:pPr>
              <a:defRPr/>
            </a:pPr>
            <a:fld id="{4F5FF8E3-C985-4A6A-99A6-51D3CBC3514B}" type="slidenum">
              <a:rPr lang="zh-CN" altLang="en-US" smtClean="0"/>
              <a:t>56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3338" y="674688"/>
            <a:ext cx="4495800" cy="3371850"/>
          </a:xfrm>
        </p:spPr>
      </p:sp>
      <p:sp>
        <p:nvSpPr>
          <p:cNvPr id="3" name="备注占位符 2"/>
          <p:cNvSpPr>
            <a:spLocks noGrp="1"/>
          </p:cNvSpPr>
          <p:nvPr>
            <p:ph type="body" idx="1"/>
          </p:nvPr>
        </p:nvSpPr>
        <p:spPr/>
        <p:txBody>
          <a:bodyPr/>
          <a:lstStyle/>
          <a:p>
            <a:br>
              <a:rPr lang="zh-CN" altLang="en-US" dirty="0"/>
            </a:br>
            <a:br>
              <a:rPr lang="zh-CN" altLang="en-US" dirty="0"/>
            </a:br>
            <a:endParaRPr lang="zh-CN" altLang="en-US" dirty="0"/>
          </a:p>
        </p:txBody>
      </p:sp>
      <p:sp>
        <p:nvSpPr>
          <p:cNvPr id="4" name="灯片编号占位符 3"/>
          <p:cNvSpPr>
            <a:spLocks noGrp="1"/>
          </p:cNvSpPr>
          <p:nvPr>
            <p:ph type="sldNum" sz="quarter" idx="5"/>
          </p:nvPr>
        </p:nvSpPr>
        <p:spPr/>
        <p:txBody>
          <a:bodyPr/>
          <a:lstStyle/>
          <a:p>
            <a:pPr>
              <a:defRPr/>
            </a:pPr>
            <a:fld id="{4F5FF8E3-C985-4A6A-99A6-51D3CBC3514B}" type="slidenum">
              <a:rPr lang="zh-CN" altLang="en-US" smtClean="0"/>
              <a:t>57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3338" y="674688"/>
            <a:ext cx="4495800" cy="3371850"/>
          </a:xfrm>
        </p:spPr>
      </p:sp>
      <p:sp>
        <p:nvSpPr>
          <p:cNvPr id="3" name="备注占位符 2"/>
          <p:cNvSpPr>
            <a:spLocks noGrp="1"/>
          </p:cNvSpPr>
          <p:nvPr>
            <p:ph type="body" idx="1"/>
          </p:nvPr>
        </p:nvSpPr>
        <p:spPr/>
        <p:txBody>
          <a:bodyPr/>
          <a:lstStyle/>
          <a:p>
            <a:br>
              <a:rPr lang="zh-CN" altLang="en-US" dirty="0"/>
            </a:br>
            <a:br>
              <a:rPr lang="zh-CN" altLang="en-US" dirty="0"/>
            </a:br>
            <a:endParaRPr lang="zh-CN" altLang="en-US" dirty="0"/>
          </a:p>
        </p:txBody>
      </p:sp>
      <p:sp>
        <p:nvSpPr>
          <p:cNvPr id="4" name="灯片编号占位符 3"/>
          <p:cNvSpPr>
            <a:spLocks noGrp="1"/>
          </p:cNvSpPr>
          <p:nvPr>
            <p:ph type="sldNum" sz="quarter" idx="5"/>
          </p:nvPr>
        </p:nvSpPr>
        <p:spPr/>
        <p:txBody>
          <a:bodyPr/>
          <a:lstStyle/>
          <a:p>
            <a:pPr>
              <a:defRPr/>
            </a:pPr>
            <a:fld id="{4F5FF8E3-C985-4A6A-99A6-51D3CBC3514B}" type="slidenum">
              <a:rPr lang="zh-CN" altLang="en-US" smtClean="0"/>
              <a:t>58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3338" y="674688"/>
            <a:ext cx="4495800" cy="3371850"/>
          </a:xfrm>
        </p:spPr>
      </p:sp>
      <p:sp>
        <p:nvSpPr>
          <p:cNvPr id="3" name="备注占位符 2"/>
          <p:cNvSpPr>
            <a:spLocks noGrp="1"/>
          </p:cNvSpPr>
          <p:nvPr>
            <p:ph type="body" idx="1"/>
          </p:nvPr>
        </p:nvSpPr>
        <p:spPr/>
        <p:txBody>
          <a:bodyPr/>
          <a:lstStyle/>
          <a:p>
            <a:br>
              <a:rPr lang="zh-CN" altLang="en-US" dirty="0"/>
            </a:br>
            <a:br>
              <a:rPr lang="zh-CN" altLang="en-US" dirty="0"/>
            </a:br>
            <a:endParaRPr lang="zh-CN" altLang="en-US" dirty="0"/>
          </a:p>
        </p:txBody>
      </p:sp>
      <p:sp>
        <p:nvSpPr>
          <p:cNvPr id="4" name="灯片编号占位符 3"/>
          <p:cNvSpPr>
            <a:spLocks noGrp="1"/>
          </p:cNvSpPr>
          <p:nvPr>
            <p:ph type="sldNum" sz="quarter" idx="5"/>
          </p:nvPr>
        </p:nvSpPr>
        <p:spPr/>
        <p:txBody>
          <a:bodyPr/>
          <a:lstStyle/>
          <a:p>
            <a:pPr>
              <a:defRPr/>
            </a:pPr>
            <a:fld id="{4F5FF8E3-C985-4A6A-99A6-51D3CBC3514B}" type="slidenum">
              <a:rPr lang="zh-CN" altLang="en-US" smtClean="0"/>
              <a:t>59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3338" y="674688"/>
            <a:ext cx="4495800" cy="3371850"/>
          </a:xfrm>
        </p:spPr>
      </p:sp>
      <p:sp>
        <p:nvSpPr>
          <p:cNvPr id="3" name="备注占位符 2"/>
          <p:cNvSpPr>
            <a:spLocks noGrp="1"/>
          </p:cNvSpPr>
          <p:nvPr>
            <p:ph type="body" idx="1"/>
          </p:nvPr>
        </p:nvSpPr>
        <p:spPr/>
        <p:txBody>
          <a:bodyPr/>
          <a:lstStyle/>
          <a:p>
            <a:br>
              <a:rPr lang="zh-CN" altLang="en-US" dirty="0"/>
            </a:br>
            <a:br>
              <a:rPr lang="zh-CN" altLang="en-US" dirty="0"/>
            </a:br>
            <a:endParaRPr lang="zh-CN" altLang="en-US" dirty="0"/>
          </a:p>
        </p:txBody>
      </p:sp>
      <p:sp>
        <p:nvSpPr>
          <p:cNvPr id="4" name="灯片编号占位符 3"/>
          <p:cNvSpPr>
            <a:spLocks noGrp="1"/>
          </p:cNvSpPr>
          <p:nvPr>
            <p:ph type="sldNum" sz="quarter" idx="5"/>
          </p:nvPr>
        </p:nvSpPr>
        <p:spPr/>
        <p:txBody>
          <a:bodyPr/>
          <a:lstStyle/>
          <a:p>
            <a:pPr>
              <a:defRPr/>
            </a:pPr>
            <a:fld id="{4F5FF8E3-C985-4A6A-99A6-51D3CBC3514B}" type="slidenum">
              <a:rPr lang="zh-CN" altLang="en-US" smtClean="0"/>
              <a:t>60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3338" y="674688"/>
            <a:ext cx="4495800" cy="3371850"/>
          </a:xfrm>
        </p:spPr>
      </p:sp>
      <p:sp>
        <p:nvSpPr>
          <p:cNvPr id="3" name="备注占位符 2"/>
          <p:cNvSpPr>
            <a:spLocks noGrp="1"/>
          </p:cNvSpPr>
          <p:nvPr>
            <p:ph type="body" idx="1"/>
          </p:nvPr>
        </p:nvSpPr>
        <p:spPr/>
        <p:txBody>
          <a:bodyPr/>
          <a:lstStyle/>
          <a:p>
            <a:br>
              <a:rPr lang="zh-CN" altLang="en-US" dirty="0"/>
            </a:br>
            <a:br>
              <a:rPr lang="zh-CN" altLang="en-US" dirty="0"/>
            </a:br>
            <a:endParaRPr lang="zh-CN" altLang="en-US" dirty="0"/>
          </a:p>
        </p:txBody>
      </p:sp>
      <p:sp>
        <p:nvSpPr>
          <p:cNvPr id="4" name="灯片编号占位符 3"/>
          <p:cNvSpPr>
            <a:spLocks noGrp="1"/>
          </p:cNvSpPr>
          <p:nvPr>
            <p:ph type="sldNum" sz="quarter" idx="5"/>
          </p:nvPr>
        </p:nvSpPr>
        <p:spPr/>
        <p:txBody>
          <a:bodyPr/>
          <a:lstStyle/>
          <a:p>
            <a:pPr>
              <a:defRPr/>
            </a:pPr>
            <a:fld id="{4F5FF8E3-C985-4A6A-99A6-51D3CBC3514B}" type="slidenum">
              <a:rPr lang="zh-CN" altLang="en-US" smtClean="0"/>
              <a:t>61</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3338" y="674688"/>
            <a:ext cx="4495800" cy="3371850"/>
          </a:xfrm>
        </p:spPr>
      </p:sp>
      <p:sp>
        <p:nvSpPr>
          <p:cNvPr id="3" name="备注占位符 2"/>
          <p:cNvSpPr>
            <a:spLocks noGrp="1"/>
          </p:cNvSpPr>
          <p:nvPr>
            <p:ph type="body" idx="1"/>
          </p:nvPr>
        </p:nvSpPr>
        <p:spPr/>
        <p:txBody>
          <a:bodyPr/>
          <a:lstStyle/>
          <a:p>
            <a:br>
              <a:rPr lang="zh-CN" altLang="en-US" dirty="0"/>
            </a:br>
            <a:br>
              <a:rPr lang="zh-CN" altLang="en-US" dirty="0"/>
            </a:br>
            <a:endParaRPr lang="zh-CN" altLang="en-US" dirty="0"/>
          </a:p>
        </p:txBody>
      </p:sp>
      <p:sp>
        <p:nvSpPr>
          <p:cNvPr id="4" name="灯片编号占位符 3"/>
          <p:cNvSpPr>
            <a:spLocks noGrp="1"/>
          </p:cNvSpPr>
          <p:nvPr>
            <p:ph type="sldNum" sz="quarter" idx="5"/>
          </p:nvPr>
        </p:nvSpPr>
        <p:spPr/>
        <p:txBody>
          <a:bodyPr/>
          <a:lstStyle/>
          <a:p>
            <a:pPr>
              <a:defRPr/>
            </a:pPr>
            <a:fld id="{4F5FF8E3-C985-4A6A-99A6-51D3CBC3514B}" type="slidenum">
              <a:rPr lang="zh-CN" altLang="en-US" smtClean="0"/>
              <a:t>62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3338" y="674688"/>
            <a:ext cx="4495800" cy="3371850"/>
          </a:xfrm>
        </p:spPr>
      </p:sp>
      <p:sp>
        <p:nvSpPr>
          <p:cNvPr id="3" name="备注占位符 2"/>
          <p:cNvSpPr>
            <a:spLocks noGrp="1"/>
          </p:cNvSpPr>
          <p:nvPr>
            <p:ph type="body" idx="1"/>
          </p:nvPr>
        </p:nvSpPr>
        <p:spPr/>
        <p:txBody>
          <a:bodyPr/>
          <a:lstStyle/>
          <a:p>
            <a:br>
              <a:rPr lang="zh-CN" altLang="en-US" dirty="0"/>
            </a:br>
            <a:br>
              <a:rPr lang="zh-CN" altLang="en-US" dirty="0"/>
            </a:br>
            <a:endParaRPr lang="zh-CN" altLang="en-US" dirty="0"/>
          </a:p>
        </p:txBody>
      </p:sp>
      <p:sp>
        <p:nvSpPr>
          <p:cNvPr id="4" name="灯片编号占位符 3"/>
          <p:cNvSpPr>
            <a:spLocks noGrp="1"/>
          </p:cNvSpPr>
          <p:nvPr>
            <p:ph type="sldNum" sz="quarter" idx="5"/>
          </p:nvPr>
        </p:nvSpPr>
        <p:spPr/>
        <p:txBody>
          <a:bodyPr/>
          <a:lstStyle/>
          <a:p>
            <a:pPr>
              <a:defRPr/>
            </a:pPr>
            <a:fld id="{4F5FF8E3-C985-4A6A-99A6-51D3CBC3514B}" type="slidenum">
              <a:rPr lang="zh-CN" altLang="en-US" smtClean="0"/>
              <a:t>63</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3338" y="674688"/>
            <a:ext cx="4495800" cy="3371850"/>
          </a:xfrm>
        </p:spPr>
      </p:sp>
      <p:sp>
        <p:nvSpPr>
          <p:cNvPr id="3" name="备注占位符 2"/>
          <p:cNvSpPr>
            <a:spLocks noGrp="1"/>
          </p:cNvSpPr>
          <p:nvPr>
            <p:ph type="body" idx="1"/>
          </p:nvPr>
        </p:nvSpPr>
        <p:spPr/>
        <p:txBody>
          <a:bodyPr/>
          <a:lstStyle/>
          <a:p>
            <a:br>
              <a:rPr lang="zh-CN" altLang="en-US" dirty="0"/>
            </a:br>
            <a:br>
              <a:rPr lang="zh-CN" altLang="en-US" dirty="0"/>
            </a:br>
            <a:endParaRPr lang="zh-CN" altLang="en-US" dirty="0"/>
          </a:p>
        </p:txBody>
      </p:sp>
      <p:sp>
        <p:nvSpPr>
          <p:cNvPr id="4" name="灯片编号占位符 3"/>
          <p:cNvSpPr>
            <a:spLocks noGrp="1"/>
          </p:cNvSpPr>
          <p:nvPr>
            <p:ph type="sldNum" sz="quarter" idx="5"/>
          </p:nvPr>
        </p:nvSpPr>
        <p:spPr/>
        <p:txBody>
          <a:bodyPr/>
          <a:lstStyle/>
          <a:p>
            <a:pPr>
              <a:defRPr/>
            </a:pPr>
            <a:fld id="{4F5FF8E3-C985-4A6A-99A6-51D3CBC3514B}" type="slidenum">
              <a:rPr lang="zh-CN" altLang="en-US" smtClean="0"/>
              <a:t>64</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3338" y="674688"/>
            <a:ext cx="4495800" cy="3371850"/>
          </a:xfrm>
        </p:spPr>
      </p:sp>
      <p:sp>
        <p:nvSpPr>
          <p:cNvPr id="3" name="备注占位符 2"/>
          <p:cNvSpPr>
            <a:spLocks noGrp="1"/>
          </p:cNvSpPr>
          <p:nvPr>
            <p:ph type="body" idx="1"/>
          </p:nvPr>
        </p:nvSpPr>
        <p:spPr/>
        <p:txBody>
          <a:bodyPr/>
          <a:lstStyle/>
          <a:p>
            <a:br>
              <a:rPr lang="zh-CN" altLang="en-US" dirty="0"/>
            </a:br>
            <a:br>
              <a:rPr lang="zh-CN" altLang="en-US" dirty="0"/>
            </a:br>
            <a:endParaRPr lang="zh-CN" altLang="en-US" dirty="0"/>
          </a:p>
        </p:txBody>
      </p:sp>
      <p:sp>
        <p:nvSpPr>
          <p:cNvPr id="4" name="灯片编号占位符 3"/>
          <p:cNvSpPr>
            <a:spLocks noGrp="1"/>
          </p:cNvSpPr>
          <p:nvPr>
            <p:ph type="sldNum" sz="quarter" idx="5"/>
          </p:nvPr>
        </p:nvSpPr>
        <p:spPr/>
        <p:txBody>
          <a:bodyPr/>
          <a:lstStyle/>
          <a:p>
            <a:pPr>
              <a:defRPr/>
            </a:pPr>
            <a:fld id="{4F5FF8E3-C985-4A6A-99A6-51D3CBC3514B}" type="slidenum">
              <a:rPr lang="zh-CN" altLang="en-US" smtClean="0"/>
              <a:t>65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6875F-43A8-4ED5-AEB4-81822FC34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898650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3338" y="674688"/>
            <a:ext cx="4495800" cy="3371850"/>
          </a:xfrm>
        </p:spPr>
      </p:sp>
      <p:sp>
        <p:nvSpPr>
          <p:cNvPr id="3" name="备注占位符 2"/>
          <p:cNvSpPr>
            <a:spLocks noGrp="1"/>
          </p:cNvSpPr>
          <p:nvPr>
            <p:ph type="body" idx="1"/>
          </p:nvPr>
        </p:nvSpPr>
        <p:spPr/>
        <p:txBody>
          <a:bodyPr/>
          <a:lstStyle/>
          <a:p>
            <a:br>
              <a:rPr lang="zh-CN" altLang="en-US" dirty="0"/>
            </a:br>
            <a:br>
              <a:rPr lang="zh-CN" altLang="en-US" dirty="0"/>
            </a:br>
            <a:endParaRPr lang="zh-CN" altLang="en-US" dirty="0"/>
          </a:p>
        </p:txBody>
      </p:sp>
      <p:sp>
        <p:nvSpPr>
          <p:cNvPr id="4" name="灯片编号占位符 3"/>
          <p:cNvSpPr>
            <a:spLocks noGrp="1"/>
          </p:cNvSpPr>
          <p:nvPr>
            <p:ph type="sldNum" sz="quarter" idx="5"/>
          </p:nvPr>
        </p:nvSpPr>
        <p:spPr/>
        <p:txBody>
          <a:bodyPr/>
          <a:lstStyle/>
          <a:p>
            <a:pPr>
              <a:defRPr/>
            </a:pPr>
            <a:fld id="{4F5FF8E3-C985-4A6A-99A6-51D3CBC3514B}" type="slidenum">
              <a:rPr lang="zh-CN" altLang="en-US" smtClean="0"/>
              <a:t>66</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3338" y="674688"/>
            <a:ext cx="4495800" cy="3371850"/>
          </a:xfrm>
        </p:spPr>
      </p:sp>
      <p:sp>
        <p:nvSpPr>
          <p:cNvPr id="3" name="备注占位符 2"/>
          <p:cNvSpPr>
            <a:spLocks noGrp="1"/>
          </p:cNvSpPr>
          <p:nvPr>
            <p:ph type="body" idx="1"/>
          </p:nvPr>
        </p:nvSpPr>
        <p:spPr/>
        <p:txBody>
          <a:bodyPr/>
          <a:lstStyle/>
          <a:p>
            <a:br>
              <a:rPr lang="zh-CN" altLang="en-US" dirty="0"/>
            </a:br>
            <a:br>
              <a:rPr lang="zh-CN" altLang="en-US" dirty="0"/>
            </a:br>
            <a:endParaRPr lang="zh-CN" altLang="en-US" dirty="0"/>
          </a:p>
        </p:txBody>
      </p:sp>
      <p:sp>
        <p:nvSpPr>
          <p:cNvPr id="4" name="灯片编号占位符 3"/>
          <p:cNvSpPr>
            <a:spLocks noGrp="1"/>
          </p:cNvSpPr>
          <p:nvPr>
            <p:ph type="sldNum" sz="quarter" idx="5"/>
          </p:nvPr>
        </p:nvSpPr>
        <p:spPr/>
        <p:txBody>
          <a:bodyPr/>
          <a:lstStyle/>
          <a:p>
            <a:pPr>
              <a:defRPr/>
            </a:pPr>
            <a:fld id="{4F5FF8E3-C985-4A6A-99A6-51D3CBC3514B}" type="slidenum">
              <a:rPr lang="zh-CN" altLang="en-US" smtClean="0"/>
              <a:t>67</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6875F-43A8-4ED5-AEB4-81822FC34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89865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a:xfrm>
            <a:off x="1303338" y="674688"/>
            <a:ext cx="4495800" cy="3371850"/>
          </a:xfrm>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5</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2022年5月22日星期日3时8分8秒</a:t>
            </a:fld>
            <a:endParaRPr lang="en-US" altLang="zh-CN">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3338" y="674688"/>
            <a:ext cx="4495800" cy="33718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Calibri" panose="020F0502020204030204" pitchFamily="34" charset="0"/>
                <a:ea typeface="+mn-ea"/>
                <a:cs typeface="+mn-cs"/>
              </a:rPr>
              <a:t>不同的语言之间是无法沟通的，比如说人类就无法听懂狗叫，甚至不同语言的人类之间都无法直接交流，需要翻译才能交流。而计算机更是如此，为了让计算机之间互相交流，人们让所有计算机都遵守一些规则，计算机的这些规则就是计算机之间的语言。</a:t>
            </a:r>
          </a:p>
        </p:txBody>
      </p:sp>
      <p:sp>
        <p:nvSpPr>
          <p:cNvPr id="4" name="日期占位符 3"/>
          <p:cNvSpPr>
            <a:spLocks noGrp="1"/>
          </p:cNvSpPr>
          <p:nvPr>
            <p:ph type="dt" idx="1"/>
          </p:nvPr>
        </p:nvSpPr>
        <p:spPr/>
        <p:txBody>
          <a:bodyPr/>
          <a:lstStyle/>
          <a:p>
            <a:pPr>
              <a:defRPr/>
            </a:pPr>
            <a:fld id="{1B518A20-5077-415D-A5B6-AF1914CBABF2}" type="datetime9">
              <a:rPr lang="zh-CN" altLang="en-US" smtClean="0"/>
              <a:t>2022年5月22日星期日3时8分8秒</a:t>
            </a:fld>
            <a:endParaRPr lang="en-US" altLang="zh-CN"/>
          </a:p>
        </p:txBody>
      </p:sp>
      <p:sp>
        <p:nvSpPr>
          <p:cNvPr id="5" name="灯片编号占位符 4"/>
          <p:cNvSpPr>
            <a:spLocks noGrp="1"/>
          </p:cNvSpPr>
          <p:nvPr>
            <p:ph type="sldNum" sz="quarter" idx="5"/>
          </p:nvPr>
        </p:nvSpPr>
        <p:spPr/>
        <p:txBody>
          <a:bodyPr/>
          <a:lstStyle/>
          <a:p>
            <a:pPr>
              <a:defRPr/>
            </a:pPr>
            <a:fld id="{A240AC47-90A2-4A8A-97F4-03F9EFC01208}" type="slidenum">
              <a:rPr lang="zh-CN" altLang="en-US" smtClean="0"/>
              <a:t>7</a:t>
            </a:fld>
            <a:endParaRPr lang="en-US" altLang="zh-CN"/>
          </a:p>
        </p:txBody>
      </p:sp>
    </p:spTree>
    <p:extLst>
      <p:ext uri="{BB962C8B-B14F-4D97-AF65-F5344CB8AC3E}">
        <p14:creationId xmlns:p14="http://schemas.microsoft.com/office/powerpoint/2010/main" val="2957143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3338" y="674688"/>
            <a:ext cx="4495800" cy="337185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可以说，自然语言处理就是要计算机理解自然语言，自然语言处理机制涉及两个流程，包括自然语言理解和自然语言生成。自然语言理解是指计算机能够理解自然语言文本的意义，自然语言生成则是指能以自然语言文本来表达给定的意图。</a:t>
            </a:r>
            <a:r>
              <a:rPr lang="zh-CN" altLang="en-US" dirty="0"/>
              <a:t> </a:t>
            </a:r>
            <a:br>
              <a:rPr lang="zh-CN" altLang="en-US" dirty="0"/>
            </a:br>
            <a:br>
              <a:rPr lang="zh-CN" altLang="en-US" dirty="0"/>
            </a:br>
            <a:endParaRPr lang="zh-CN" altLang="en-US" dirty="0"/>
          </a:p>
        </p:txBody>
      </p:sp>
      <p:sp>
        <p:nvSpPr>
          <p:cNvPr id="4" name="灯片编号占位符 3"/>
          <p:cNvSpPr>
            <a:spLocks noGrp="1"/>
          </p:cNvSpPr>
          <p:nvPr>
            <p:ph type="sldNum" sz="quarter" idx="5"/>
          </p:nvPr>
        </p:nvSpPr>
        <p:spPr/>
        <p:txBody>
          <a:bodyPr/>
          <a:lstStyle/>
          <a:p>
            <a:pPr>
              <a:defRPr/>
            </a:pPr>
            <a:fld id="{4F5FF8E3-C985-4A6A-99A6-51D3CBC3514B}"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a:xfrm>
            <a:off x="1303338" y="674688"/>
            <a:ext cx="4495800" cy="3371850"/>
          </a:xfrm>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9</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2022年5月22日星期日3时8分8秒</a:t>
            </a:fld>
            <a:endParaRPr lang="en-US" altLang="zh-CN">
              <a:latin typeface="Arial" panose="020B0604020202020204" pitchFamily="34" charset="0"/>
            </a:endParaRPr>
          </a:p>
        </p:txBody>
      </p:sp>
    </p:spTree>
    <p:extLst>
      <p:ext uri="{BB962C8B-B14F-4D97-AF65-F5344CB8AC3E}">
        <p14:creationId xmlns:p14="http://schemas.microsoft.com/office/powerpoint/2010/main" val="3383316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03338" y="674688"/>
            <a:ext cx="4495800" cy="337185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pPr>
              <a:defRPr/>
            </a:pPr>
            <a:fld id="{1B518A20-5077-415D-A5B6-AF1914CBABF2}" type="datetime9">
              <a:rPr lang="zh-CN" altLang="en-US" smtClean="0"/>
              <a:t>2022年5月22日星期日3时8分9秒</a:t>
            </a:fld>
            <a:endParaRPr lang="en-US" altLang="zh-CN"/>
          </a:p>
        </p:txBody>
      </p:sp>
      <p:sp>
        <p:nvSpPr>
          <p:cNvPr id="5" name="灯片编号占位符 4"/>
          <p:cNvSpPr>
            <a:spLocks noGrp="1"/>
          </p:cNvSpPr>
          <p:nvPr>
            <p:ph type="sldNum" sz="quarter" idx="5"/>
          </p:nvPr>
        </p:nvSpPr>
        <p:spPr/>
        <p:txBody>
          <a:bodyPr/>
          <a:lstStyle/>
          <a:p>
            <a:pPr>
              <a:defRPr/>
            </a:pPr>
            <a:fld id="{A240AC47-90A2-4A8A-97F4-03F9EFC01208}" type="slidenum">
              <a:rPr lang="zh-CN" altLang="en-US" smtClean="0"/>
              <a:t>19</a:t>
            </a:fld>
            <a:endParaRPr lang="en-US" altLang="zh-CN"/>
          </a:p>
        </p:txBody>
      </p:sp>
    </p:spTree>
    <p:extLst>
      <p:ext uri="{BB962C8B-B14F-4D97-AF65-F5344CB8AC3E}">
        <p14:creationId xmlns:p14="http://schemas.microsoft.com/office/powerpoint/2010/main" val="827683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a:xfrm>
            <a:off x="1303338" y="674688"/>
            <a:ext cx="4495800" cy="3371850"/>
          </a:xfrm>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28</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2022年5月22日星期日3时42分55秒</a:t>
            </a:fld>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2578" y="1057014"/>
            <a:ext cx="7772400" cy="1535184"/>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59778" y="402987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5AFABB-F632-4F91-92AF-0E2D2EA81731}" type="datetime1">
              <a:rPr lang="zh-CN" altLang="en-US" smtClean="0"/>
              <a:t>2022/5/22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1808753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F906368-F392-4465-AD91-AE646936C52B}" type="datetime1">
              <a:rPr lang="zh-CN" altLang="en-US" smtClean="0"/>
              <a:t>2022/5/22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525127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13AE443-EA00-4061-899C-73E3EB4E23B9}" type="datetime1">
              <a:rPr lang="zh-CN" altLang="en-US" smtClean="0"/>
              <a:t>2022/5/22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36649675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50946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476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E03C160-1CF6-4197-853C-5DD8144FA9BE}" type="datetime1">
              <a:rPr lang="zh-CN" altLang="en-US" smtClean="0"/>
              <a:t>2022/5/22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3221919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9389" y="1057014"/>
            <a:ext cx="7772400" cy="1533600"/>
          </a:xfrm>
        </p:spPr>
        <p:txBody>
          <a:bodyPr anchor="b"/>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1164978" y="4027400"/>
            <a:ext cx="6858000" cy="1656000"/>
          </a:xfrm>
        </p:spPr>
        <p:txBody>
          <a:bodyPr/>
          <a:lstStyle>
            <a:lvl1pPr marL="0" indent="0" algn="ctr">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42E54B1-0884-4633-8327-893DAA1E511F}" type="datetime1">
              <a:rPr lang="zh-CN" altLang="en-US" smtClean="0"/>
              <a:t>2022/5/22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1791901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A1650BB-E4E8-4483-82DA-D58DEBC4998C}" type="datetime1">
              <a:rPr lang="zh-CN" altLang="en-US" smtClean="0"/>
              <a:t>2022/5/22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1917974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6604BCF-E610-4FCE-ADC3-9F4D58E19C5C}" type="datetime1">
              <a:rPr lang="zh-CN" altLang="en-US" smtClean="0"/>
              <a:t>2022/5/22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2408401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BA7D6D-E156-4C2B-9FF2-B27706CE389A}" type="datetime1">
              <a:rPr lang="zh-CN" altLang="en-US" smtClean="0"/>
              <a:t>2022/5/22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2588304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0FCEF-073A-4FC7-8BAD-A662F97179A2}" type="datetime1">
              <a:rPr lang="zh-CN" altLang="en-US" smtClean="0"/>
              <a:t>2022/5/22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2623559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5B6709-067F-4154-9C9A-D56718F28438}" type="datetime1">
              <a:rPr lang="zh-CN" altLang="en-US" smtClean="0"/>
              <a:t>2022/5/22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101427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8D4C65-E77B-45F2-BD81-CFF9643C0CCF}" type="datetime1">
              <a:rPr lang="zh-CN" altLang="en-US" smtClean="0"/>
              <a:t>2022/5/22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2668567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4399"/>
            <a:ext cx="9144000" cy="817721"/>
          </a:xfrm>
          <a:prstGeom prst="rect">
            <a:avLst/>
          </a:prstGeom>
        </p:spPr>
        <p:txBody>
          <a:bodyPr vert="horz" lIns="91440" tIns="14400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34223" y="906011"/>
            <a:ext cx="8883941" cy="5637402"/>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525" y="6660859"/>
            <a:ext cx="2057400" cy="197140"/>
          </a:xfrm>
          <a:prstGeom prst="rect">
            <a:avLst/>
          </a:prstGeom>
        </p:spPr>
        <p:txBody>
          <a:bodyPr vert="horz" lIns="91440" tIns="36000" rIns="91440" bIns="45720" rtlCol="0" anchor="ctr"/>
          <a:lstStyle>
            <a:lvl1pPr algn="l">
              <a:defRPr sz="1200" b="1">
                <a:solidFill>
                  <a:srgbClr val="002060"/>
                </a:solidFill>
              </a:defRPr>
            </a:lvl1pPr>
          </a:lstStyle>
          <a:p>
            <a:fld id="{7181A378-AD84-4E06-B1B5-6D5F5ACB78AE}" type="datetime1">
              <a:rPr lang="zh-CN" altLang="en-US" smtClean="0"/>
              <a:t>2022/5/22</a:t>
            </a:fld>
            <a:endParaRPr lang="zh-CN" altLang="en-US"/>
          </a:p>
        </p:txBody>
      </p:sp>
      <p:sp>
        <p:nvSpPr>
          <p:cNvPr id="5" name="Footer Placeholder 4"/>
          <p:cNvSpPr>
            <a:spLocks noGrp="1"/>
          </p:cNvSpPr>
          <p:nvPr>
            <p:ph type="ftr" sz="quarter" idx="3"/>
          </p:nvPr>
        </p:nvSpPr>
        <p:spPr>
          <a:xfrm>
            <a:off x="2273417" y="6660859"/>
            <a:ext cx="4597165" cy="197140"/>
          </a:xfrm>
          <a:prstGeom prst="rect">
            <a:avLst/>
          </a:prstGeom>
        </p:spPr>
        <p:txBody>
          <a:bodyPr vert="horz" lIns="91440" tIns="36000" rIns="91440" bIns="45720" rtlCol="0" anchor="ctr"/>
          <a:lstStyle>
            <a:lvl1pPr algn="ctr">
              <a:defRPr sz="1200" b="0">
                <a:solidFill>
                  <a:srgbClr val="002060"/>
                </a:solidFill>
              </a:defRPr>
            </a:lvl1pPr>
          </a:lstStyle>
          <a:p>
            <a:endParaRPr lang="zh-CN" altLang="en-US"/>
          </a:p>
        </p:txBody>
      </p:sp>
      <p:sp>
        <p:nvSpPr>
          <p:cNvPr id="6" name="Slide Number Placeholder 5"/>
          <p:cNvSpPr>
            <a:spLocks noGrp="1"/>
          </p:cNvSpPr>
          <p:nvPr>
            <p:ph type="sldNum" sz="quarter" idx="4"/>
          </p:nvPr>
        </p:nvSpPr>
        <p:spPr>
          <a:xfrm>
            <a:off x="7086600" y="6660859"/>
            <a:ext cx="2057400" cy="197140"/>
          </a:xfrm>
          <a:prstGeom prst="rect">
            <a:avLst/>
          </a:prstGeom>
        </p:spPr>
        <p:txBody>
          <a:bodyPr vert="horz" lIns="91440" tIns="36000" rIns="91440" bIns="45720" rtlCol="0" anchor="ctr"/>
          <a:lstStyle>
            <a:lvl1pPr algn="r">
              <a:defRPr sz="1200" b="1">
                <a:solidFill>
                  <a:srgbClr val="002060"/>
                </a:solidFill>
              </a:defRPr>
            </a:lvl1p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4012356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ftr="0" dt="0"/>
  <p:txStyles>
    <p:title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p:titleStyle>
    <p:body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30.png"/><Relationship Id="rId13" Type="http://schemas.openxmlformats.org/officeDocument/2006/relationships/image" Target="../media/image780.png"/><Relationship Id="rId18" Type="http://schemas.openxmlformats.org/officeDocument/2006/relationships/image" Target="../media/image831.png"/><Relationship Id="rId26" Type="http://schemas.openxmlformats.org/officeDocument/2006/relationships/image" Target="../media/image910.png"/><Relationship Id="rId3" Type="http://schemas.openxmlformats.org/officeDocument/2006/relationships/image" Target="../media/image321.png"/><Relationship Id="rId21" Type="http://schemas.openxmlformats.org/officeDocument/2006/relationships/image" Target="../media/image860.png"/><Relationship Id="rId7" Type="http://schemas.openxmlformats.org/officeDocument/2006/relationships/image" Target="../media/image720.png"/><Relationship Id="rId12" Type="http://schemas.openxmlformats.org/officeDocument/2006/relationships/image" Target="../media/image770.png"/><Relationship Id="rId17" Type="http://schemas.openxmlformats.org/officeDocument/2006/relationships/image" Target="../media/image820.png"/><Relationship Id="rId25" Type="http://schemas.openxmlformats.org/officeDocument/2006/relationships/image" Target="../media/image900.png"/><Relationship Id="rId2" Type="http://schemas.openxmlformats.org/officeDocument/2006/relationships/notesSlide" Target="../notesSlides/notesSlide3.xml"/><Relationship Id="rId16" Type="http://schemas.openxmlformats.org/officeDocument/2006/relationships/image" Target="../media/image810.png"/><Relationship Id="rId20" Type="http://schemas.openxmlformats.org/officeDocument/2006/relationships/image" Target="../media/image850.png"/><Relationship Id="rId29" Type="http://schemas.openxmlformats.org/officeDocument/2006/relationships/image" Target="../media/image940.png"/><Relationship Id="rId1" Type="http://schemas.openxmlformats.org/officeDocument/2006/relationships/slideLayout" Target="../slideLayouts/slideLayout2.xml"/><Relationship Id="rId6" Type="http://schemas.openxmlformats.org/officeDocument/2006/relationships/image" Target="../media/image710.png"/><Relationship Id="rId11" Type="http://schemas.openxmlformats.org/officeDocument/2006/relationships/image" Target="../media/image760.png"/><Relationship Id="rId24" Type="http://schemas.openxmlformats.org/officeDocument/2006/relationships/image" Target="../media/image890.png"/><Relationship Id="rId5" Type="http://schemas.openxmlformats.org/officeDocument/2006/relationships/image" Target="../media/image341.png"/><Relationship Id="rId15" Type="http://schemas.openxmlformats.org/officeDocument/2006/relationships/image" Target="../media/image800.png"/><Relationship Id="rId23" Type="http://schemas.openxmlformats.org/officeDocument/2006/relationships/image" Target="../media/image880.png"/><Relationship Id="rId28" Type="http://schemas.openxmlformats.org/officeDocument/2006/relationships/image" Target="../media/image930.png"/><Relationship Id="rId10" Type="http://schemas.openxmlformats.org/officeDocument/2006/relationships/image" Target="../media/image750.png"/><Relationship Id="rId19" Type="http://schemas.openxmlformats.org/officeDocument/2006/relationships/image" Target="../media/image840.png"/><Relationship Id="rId4" Type="http://schemas.openxmlformats.org/officeDocument/2006/relationships/image" Target="../media/image331.png"/><Relationship Id="rId9" Type="http://schemas.openxmlformats.org/officeDocument/2006/relationships/image" Target="../media/image740.png"/><Relationship Id="rId14" Type="http://schemas.openxmlformats.org/officeDocument/2006/relationships/image" Target="../media/image4.png"/><Relationship Id="rId22" Type="http://schemas.openxmlformats.org/officeDocument/2006/relationships/image" Target="../media/image870.png"/><Relationship Id="rId27" Type="http://schemas.openxmlformats.org/officeDocument/2006/relationships/image" Target="../media/image9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zh.wikipedia.org/zh-cn/%E9%A4%98%E5%BC%A6%E5%AE%9A%E7%90%86"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11.png"/><Relationship Id="rId5" Type="http://schemas.openxmlformats.org/officeDocument/2006/relationships/image" Target="../media/image961.png"/><Relationship Id="rId4" Type="http://schemas.openxmlformats.org/officeDocument/2006/relationships/image" Target="../media/image95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C00000"/>
                </a:solidFill>
                <a:effectLst/>
                <a:uLnTx/>
                <a:uFillTx/>
                <a:latin typeface="Times New Roman"/>
                <a:ea typeface="微软雅黑" panose="020B0503020204020204" pitchFamily="34" charset="-122"/>
                <a:cs typeface="+mn-cs"/>
                <a:sym typeface="Times New Roman" panose="02020603050405020304" pitchFamily="18" charset="0"/>
              </a:rPr>
              <a:t>  提纲</a:t>
            </a:r>
          </a:p>
        </p:txBody>
      </p:sp>
      <p:sp>
        <p:nvSpPr>
          <p:cNvPr id="22" name="矩形 7"/>
          <p:cNvSpPr>
            <a:spLocks noChangeArrowheads="1"/>
          </p:cNvSpPr>
          <p:nvPr/>
        </p:nvSpPr>
        <p:spPr bwMode="auto">
          <a:xfrm>
            <a:off x="310965" y="301520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Times New Roman"/>
                <a:ea typeface="微软雅黑" panose="020B0503020204020204" pitchFamily="34" charset="-122"/>
                <a:cs typeface="+mn-cs"/>
                <a:sym typeface="Calibri" panose="020F0502020204030204" pitchFamily="34" charset="0"/>
              </a:rPr>
              <a:t>二、卷积神经网络</a:t>
            </a:r>
          </a:p>
        </p:txBody>
      </p:sp>
      <p:sp>
        <p:nvSpPr>
          <p:cNvPr id="24" name="矩形 7"/>
          <p:cNvSpPr>
            <a:spLocks noChangeArrowheads="1"/>
          </p:cNvSpPr>
          <p:nvPr/>
        </p:nvSpPr>
        <p:spPr bwMode="auto">
          <a:xfrm>
            <a:off x="233846" y="171674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Times New Roman"/>
                <a:ea typeface="微软雅黑" panose="020B0503020204020204" pitchFamily="34" charset="-122"/>
                <a:cs typeface="+mn-cs"/>
              </a:rPr>
              <a:t>一、前馈神经网络</a:t>
            </a:r>
          </a:p>
        </p:txBody>
      </p:sp>
      <p:sp>
        <p:nvSpPr>
          <p:cNvPr id="8" name="矩形 7"/>
          <p:cNvSpPr>
            <a:spLocks noChangeArrowheads="1"/>
          </p:cNvSpPr>
          <p:nvPr/>
        </p:nvSpPr>
        <p:spPr bwMode="auto">
          <a:xfrm>
            <a:off x="310965" y="4082004"/>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Times New Roman"/>
                <a:ea typeface="微软雅黑" panose="020B0503020204020204" pitchFamily="34" charset="-122"/>
                <a:cs typeface="+mn-cs"/>
                <a:sym typeface="Calibri" panose="020F0502020204030204" pitchFamily="34" charset="0"/>
              </a:rPr>
              <a:t>三、若干应用</a:t>
            </a:r>
          </a:p>
        </p:txBody>
      </p:sp>
    </p:spTree>
    <p:extLst>
      <p:ext uri="{BB962C8B-B14F-4D97-AF65-F5344CB8AC3E}">
        <p14:creationId xmlns:p14="http://schemas.microsoft.com/office/powerpoint/2010/main" val="4202239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500" y="1051213"/>
            <a:ext cx="7943850" cy="5134841"/>
          </a:xfrm>
          <a:ln>
            <a:solidFill>
              <a:srgbClr val="C00000"/>
            </a:solidFill>
          </a:ln>
        </p:spPr>
        <p:txBody>
          <a:bodyPr/>
          <a:lstStyle/>
          <a:p>
            <a:pPr marL="360363" indent="-360363" algn="just">
              <a:spcBef>
                <a:spcPts val="0"/>
              </a:spcBef>
              <a:buClr>
                <a:srgbClr val="FF6600"/>
              </a:buClr>
              <a:buFont typeface="Wingdings" panose="05000000000000000000" charset="0"/>
              <a:buChar char="Ø"/>
            </a:pPr>
            <a:r>
              <a:rPr lang="zh-CN" altLang="en-US" sz="2800" dirty="0">
                <a:ln w="0"/>
                <a:solidFill>
                  <a:srgbClr val="FF0000"/>
                </a:solidFill>
                <a:cs typeface="+mj-cs"/>
              </a:rPr>
              <a:t>NLP的判别标准</a:t>
            </a:r>
          </a:p>
          <a:p>
            <a:pPr marL="360363" indent="-180975" algn="just">
              <a:spcBef>
                <a:spcPts val="0"/>
              </a:spcBef>
              <a:buClr>
                <a:srgbClr val="0070C0"/>
              </a:buClr>
              <a:buFont typeface="Arial" panose="020B0604020202020204" pitchFamily="34" charset="0"/>
              <a:buChar char="•"/>
            </a:pPr>
            <a:r>
              <a:rPr lang="zh-CN" altLang="en-US" sz="2800" dirty="0">
                <a:solidFill>
                  <a:schemeClr val="tx1"/>
                </a:solidFill>
              </a:rPr>
              <a:t>在人工智能领域或者是语音信息处理领域中，学者们普遍认为采用图灵试验可以判断计算机是否理解了某种自然语言，具体的判别标准有：</a:t>
            </a:r>
            <a:endParaRPr lang="en-US" altLang="zh-CN" sz="2800" dirty="0">
              <a:solidFill>
                <a:schemeClr val="tx1"/>
              </a:solidFill>
            </a:endParaRPr>
          </a:p>
          <a:p>
            <a:pPr marL="803275" indent="-442913" algn="just">
              <a:spcBef>
                <a:spcPts val="0"/>
              </a:spcBef>
              <a:buFont typeface="Wingdings" panose="05000000000000000000" pitchFamily="2" charset="2"/>
              <a:buChar char="ü"/>
            </a:pPr>
            <a:r>
              <a:rPr lang="zh-CN" altLang="en-US" dirty="0">
                <a:solidFill>
                  <a:schemeClr val="tx1"/>
                </a:solidFill>
              </a:rPr>
              <a:t>问答：机器人能正确回答输入文本中的有关问题；</a:t>
            </a:r>
            <a:endParaRPr lang="en-US" altLang="zh-CN" dirty="0">
              <a:solidFill>
                <a:schemeClr val="tx1"/>
              </a:solidFill>
            </a:endParaRPr>
          </a:p>
          <a:p>
            <a:pPr marL="803275" indent="-442913" algn="just">
              <a:spcBef>
                <a:spcPts val="0"/>
              </a:spcBef>
              <a:buFont typeface="Wingdings" panose="05000000000000000000" pitchFamily="2" charset="2"/>
              <a:buChar char="ü"/>
            </a:pPr>
            <a:r>
              <a:rPr lang="zh-CN" altLang="en-US" dirty="0">
                <a:solidFill>
                  <a:schemeClr val="tx1"/>
                </a:solidFill>
              </a:rPr>
              <a:t>文摘生成：机器有能力生成输入文本的摘要；</a:t>
            </a:r>
            <a:endParaRPr lang="en-US" altLang="zh-CN" dirty="0">
              <a:solidFill>
                <a:schemeClr val="tx1"/>
              </a:solidFill>
            </a:endParaRPr>
          </a:p>
          <a:p>
            <a:pPr marL="803275" indent="-442913" algn="just">
              <a:spcBef>
                <a:spcPts val="0"/>
              </a:spcBef>
              <a:buFont typeface="Wingdings" panose="05000000000000000000" pitchFamily="2" charset="2"/>
              <a:buChar char="ü"/>
            </a:pPr>
            <a:r>
              <a:rPr lang="zh-CN" altLang="en-US" dirty="0">
                <a:solidFill>
                  <a:schemeClr val="tx1"/>
                </a:solidFill>
              </a:rPr>
              <a:t>释义：机器能用不同的词语和句型来复述其输入的文本；</a:t>
            </a:r>
            <a:endParaRPr lang="en-US" altLang="zh-CN" dirty="0">
              <a:solidFill>
                <a:schemeClr val="tx1"/>
              </a:solidFill>
            </a:endParaRPr>
          </a:p>
          <a:p>
            <a:pPr marL="803275" indent="-442913" algn="just">
              <a:spcBef>
                <a:spcPts val="0"/>
              </a:spcBef>
              <a:buFont typeface="Wingdings" panose="05000000000000000000" pitchFamily="2" charset="2"/>
              <a:buChar char="ü"/>
            </a:pPr>
            <a:r>
              <a:rPr lang="zh-CN" altLang="en-US" dirty="0">
                <a:solidFill>
                  <a:schemeClr val="tx1"/>
                </a:solidFill>
              </a:rPr>
              <a:t>翻译：机器具有把一种语言翻译成另一种语言的能力。 </a:t>
            </a:r>
          </a:p>
        </p:txBody>
      </p:sp>
      <p:sp>
        <p:nvSpPr>
          <p:cNvPr id="4" name="Text Box 27">
            <a:extLst>
              <a:ext uri="{FF2B5EF4-FFF2-40B4-BE49-F238E27FC236}">
                <a16:creationId xmlns:a16="http://schemas.microsoft.com/office/drawing/2014/main" id="{82CB9B3A-A1EB-AD2A-9CA8-0A587453D818}"/>
              </a:ext>
            </a:extLst>
          </p:cNvPr>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endPar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endParaRPr>
          </a:p>
        </p:txBody>
      </p:sp>
    </p:spTree>
    <p:extLst>
      <p:ext uri="{BB962C8B-B14F-4D97-AF65-F5344CB8AC3E}">
        <p14:creationId xmlns:p14="http://schemas.microsoft.com/office/powerpoint/2010/main" val="31478413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900DE23-1DA0-4C22-B2CF-E0285BAF4CE6}"/>
              </a:ext>
            </a:extLst>
          </p:cNvPr>
          <p:cNvSpPr>
            <a:spLocks noGrp="1"/>
          </p:cNvSpPr>
          <p:nvPr>
            <p:ph idx="1"/>
          </p:nvPr>
        </p:nvSpPr>
        <p:spPr>
          <a:xfrm>
            <a:off x="559378" y="1089312"/>
            <a:ext cx="7886700" cy="4840434"/>
          </a:xfrm>
          <a:ln>
            <a:solidFill>
              <a:srgbClr val="C00000"/>
            </a:solidFill>
          </a:ln>
        </p:spPr>
        <p:txBody>
          <a:bodyPr/>
          <a:lstStyle/>
          <a:p>
            <a:pPr algn="just">
              <a:spcBef>
                <a:spcPts val="0"/>
              </a:spcBef>
              <a:buFont typeface="Wingdings" panose="05000000000000000000" pitchFamily="2" charset="2"/>
              <a:buChar char="Ø"/>
            </a:pPr>
            <a:r>
              <a:rPr lang="zh-CN" altLang="zh-CN" sz="2800" dirty="0">
                <a:solidFill>
                  <a:srgbClr val="FF0000"/>
                </a:solidFill>
                <a:latin typeface="+mn-ea"/>
              </a:rPr>
              <a:t>自然语言处理的兴起与机器翻译有着密切联系</a:t>
            </a:r>
            <a:endParaRPr lang="en-US" altLang="zh-CN" sz="2800" dirty="0">
              <a:solidFill>
                <a:srgbClr val="FF0000"/>
              </a:solidFill>
              <a:latin typeface="+mn-ea"/>
            </a:endParaRPr>
          </a:p>
          <a:p>
            <a:pPr marL="539750" indent="-301625" algn="just">
              <a:spcBef>
                <a:spcPts val="0"/>
              </a:spcBef>
              <a:buFont typeface="Arial" panose="020B0604020202020204" pitchFamily="34" charset="0"/>
              <a:buChar char="•"/>
            </a:pPr>
            <a:r>
              <a:rPr lang="zh-CN" altLang="zh-CN" sz="2600" dirty="0">
                <a:solidFill>
                  <a:schemeClr val="tx1"/>
                </a:solidFill>
                <a:latin typeface="+mn-ea"/>
              </a:rPr>
              <a:t>机器翻译指的是利用计算机自动地将一种自然语言翻译为另外一种自然语言。</a:t>
            </a:r>
            <a:endParaRPr lang="en-US" altLang="zh-CN" sz="2600" dirty="0">
              <a:solidFill>
                <a:schemeClr val="tx1"/>
              </a:solidFill>
              <a:latin typeface="+mn-ea"/>
            </a:endParaRPr>
          </a:p>
          <a:p>
            <a:pPr marL="539750" indent="-301625" algn="just">
              <a:spcBef>
                <a:spcPts val="0"/>
              </a:spcBef>
              <a:buFont typeface="Arial" panose="020B0604020202020204" pitchFamily="34" charset="0"/>
              <a:buChar char="•"/>
            </a:pPr>
            <a:r>
              <a:rPr lang="zh-CN" altLang="zh-CN" sz="2600" dirty="0">
                <a:solidFill>
                  <a:schemeClr val="tx1"/>
                </a:solidFill>
                <a:latin typeface="+mn-ea"/>
              </a:rPr>
              <a:t>人工翻译需要训练有素的双语专家，翻译工作耗时耗力。翻译一些专业领域文献时，还需要翻译者了解该领域的基本知识。世界上有超过几千种语言，仅联合国的工作语言就有六种之多。如果能够通过机器翻译准确地进行语言间的翻译，将大大提高人类沟通和了解的效率。</a:t>
            </a:r>
            <a:endParaRPr lang="zh-CN" altLang="en-US" sz="2600" dirty="0">
              <a:solidFill>
                <a:schemeClr val="tx1"/>
              </a:solidFill>
              <a:latin typeface="+mn-ea"/>
            </a:endParaRPr>
          </a:p>
        </p:txBody>
      </p:sp>
      <p:sp>
        <p:nvSpPr>
          <p:cNvPr id="4" name="Text Box 27">
            <a:extLst>
              <a:ext uri="{FF2B5EF4-FFF2-40B4-BE49-F238E27FC236}">
                <a16:creationId xmlns:a16="http://schemas.microsoft.com/office/drawing/2014/main" id="{1242BDB3-C7A4-D60E-B69B-0C070F2E2F28}"/>
              </a:ext>
            </a:extLst>
          </p:cNvPr>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endPar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endParaRPr>
          </a:p>
        </p:txBody>
      </p:sp>
    </p:spTree>
    <p:extLst>
      <p:ext uri="{BB962C8B-B14F-4D97-AF65-F5344CB8AC3E}">
        <p14:creationId xmlns:p14="http://schemas.microsoft.com/office/powerpoint/2010/main" val="103625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900DE23-1DA0-4C22-B2CF-E0285BAF4CE6}"/>
              </a:ext>
            </a:extLst>
          </p:cNvPr>
          <p:cNvSpPr>
            <a:spLocks noGrp="1"/>
          </p:cNvSpPr>
          <p:nvPr>
            <p:ph idx="1"/>
          </p:nvPr>
        </p:nvSpPr>
        <p:spPr>
          <a:xfrm>
            <a:off x="436418" y="1046018"/>
            <a:ext cx="8058150" cy="5223163"/>
          </a:xfrm>
          <a:ln>
            <a:solidFill>
              <a:srgbClr val="C00000"/>
            </a:solidFill>
          </a:ln>
        </p:spPr>
        <p:txBody>
          <a:bodyPr/>
          <a:lstStyle/>
          <a:p>
            <a:pPr indent="-121500" algn="just">
              <a:lnSpc>
                <a:spcPct val="140000"/>
              </a:lnSpc>
              <a:spcBef>
                <a:spcPts val="0"/>
              </a:spcBef>
              <a:buFont typeface="Wingdings" panose="05000000000000000000" pitchFamily="2" charset="2"/>
              <a:buChar char="p"/>
            </a:pPr>
            <a:r>
              <a:rPr lang="zh-CN" altLang="zh-CN" sz="2200" dirty="0">
                <a:solidFill>
                  <a:srgbClr val="0070C0"/>
                </a:solidFill>
                <a:latin typeface="Times New Roman" panose="02020603050405020304" pitchFamily="18" charset="0"/>
                <a:ea typeface="楷体" panose="02010609060101010101" pitchFamily="49" charset="-122"/>
              </a:rPr>
              <a:t>《圣经》里有一个故事说巴比伦人想建造一座塔直通天堂。建塔的人都说着同一种语言，心意相通、齐心协力。上帝看到人类竟然敢做这种事情，就让他们的语言变得不一样。因为人们听不懂对方在讲什么，于是大家整天吵吵闹闹，无法继续建塔。后来人们把这座塔叫做“巴别塔”，而“巴别”的意思就是“分歧”。</a:t>
            </a:r>
            <a:r>
              <a:rPr lang="zh-CN" altLang="zh-CN" sz="2200" dirty="0">
                <a:solidFill>
                  <a:srgbClr val="FF6600"/>
                </a:solidFill>
                <a:latin typeface="Times New Roman" panose="02020603050405020304" pitchFamily="18" charset="0"/>
                <a:ea typeface="楷体" panose="02010609060101010101" pitchFamily="49" charset="-122"/>
              </a:rPr>
              <a:t>虽然巴别塔停建了，但一个梦想却始终萦绕在人们心中：人类什么时候才能拥有相通的语言，重建巴别塔呢？</a:t>
            </a:r>
            <a:r>
              <a:rPr lang="zh-CN" altLang="zh-CN" sz="2200" dirty="0">
                <a:solidFill>
                  <a:srgbClr val="0070C0"/>
                </a:solidFill>
                <a:latin typeface="Times New Roman" panose="02020603050405020304" pitchFamily="18" charset="0"/>
                <a:ea typeface="楷体" panose="02010609060101010101" pitchFamily="49" charset="-122"/>
              </a:rPr>
              <a:t>机器翻译被视为“重建巴别塔”的伟大创举。假如能够实现不同语言之间的机器翻译，我们就可以理解世界上任何人所说的话，与他们进行交流和沟通，再也不必为相互不能理解而困扰。</a:t>
            </a:r>
          </a:p>
          <a:p>
            <a:pPr algn="just">
              <a:lnSpc>
                <a:spcPct val="140000"/>
              </a:lnSpc>
              <a:spcBef>
                <a:spcPts val="0"/>
              </a:spcBef>
            </a:pPr>
            <a:endParaRPr lang="zh-CN" altLang="en-US" sz="2200" dirty="0"/>
          </a:p>
        </p:txBody>
      </p:sp>
      <p:sp>
        <p:nvSpPr>
          <p:cNvPr id="4" name="Text Box 27">
            <a:extLst>
              <a:ext uri="{FF2B5EF4-FFF2-40B4-BE49-F238E27FC236}">
                <a16:creationId xmlns:a16="http://schemas.microsoft.com/office/drawing/2014/main" id="{8F0F4C0E-0827-7D69-F0F2-1B64F4A0EF20}"/>
              </a:ext>
            </a:extLst>
          </p:cNvPr>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endPar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endParaRPr>
          </a:p>
        </p:txBody>
      </p:sp>
    </p:spTree>
    <p:extLst>
      <p:ext uri="{BB962C8B-B14F-4D97-AF65-F5344CB8AC3E}">
        <p14:creationId xmlns:p14="http://schemas.microsoft.com/office/powerpoint/2010/main" val="3661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900DE23-1DA0-4C22-B2CF-E0285BAF4CE6}"/>
              </a:ext>
            </a:extLst>
          </p:cNvPr>
          <p:cNvSpPr>
            <a:spLocks noGrp="1"/>
          </p:cNvSpPr>
          <p:nvPr>
            <p:ph idx="1"/>
          </p:nvPr>
        </p:nvSpPr>
        <p:spPr>
          <a:xfrm>
            <a:off x="523009" y="1077191"/>
            <a:ext cx="7886700" cy="4748645"/>
          </a:xfrm>
          <a:ln>
            <a:solidFill>
              <a:srgbClr val="C00000"/>
            </a:solidFill>
          </a:ln>
        </p:spPr>
        <p:txBody>
          <a:bodyPr/>
          <a:lstStyle/>
          <a:p>
            <a:pPr marL="360363" indent="-360363">
              <a:lnSpc>
                <a:spcPct val="140000"/>
              </a:lnSpc>
              <a:spcBef>
                <a:spcPts val="0"/>
              </a:spcBef>
              <a:buFont typeface="Wingdings" panose="05000000000000000000" pitchFamily="2" charset="2"/>
              <a:buChar char="p"/>
            </a:pPr>
            <a:r>
              <a:rPr lang="zh-CN" altLang="zh-CN" dirty="0">
                <a:solidFill>
                  <a:srgbClr val="0070C0"/>
                </a:solidFill>
                <a:latin typeface="Times New Roman" panose="02020603050405020304" pitchFamily="18" charset="0"/>
                <a:ea typeface="楷体" panose="02010609060101010101" pitchFamily="49" charset="-122"/>
              </a:rPr>
              <a:t>事实上，“人工智能”作为一个研究问题正式被提出来的时候，创始人把</a:t>
            </a:r>
            <a:r>
              <a:rPr lang="zh-CN" altLang="zh-CN" dirty="0">
                <a:solidFill>
                  <a:srgbClr val="FF0000"/>
                </a:solidFill>
                <a:latin typeface="Times New Roman" panose="02020603050405020304" pitchFamily="18" charset="0"/>
                <a:ea typeface="楷体" panose="02010609060101010101" pitchFamily="49" charset="-122"/>
              </a:rPr>
              <a:t>计算机国际象棋</a:t>
            </a:r>
            <a:r>
              <a:rPr lang="zh-CN" altLang="zh-CN" dirty="0">
                <a:solidFill>
                  <a:srgbClr val="0070C0"/>
                </a:solidFill>
                <a:latin typeface="Times New Roman" panose="02020603050405020304" pitchFamily="18" charset="0"/>
                <a:ea typeface="楷体" panose="02010609060101010101" pitchFamily="49" charset="-122"/>
              </a:rPr>
              <a:t>和</a:t>
            </a:r>
            <a:r>
              <a:rPr lang="zh-CN" altLang="zh-CN" dirty="0">
                <a:solidFill>
                  <a:srgbClr val="FF0000"/>
                </a:solidFill>
                <a:latin typeface="Times New Roman" panose="02020603050405020304" pitchFamily="18" charset="0"/>
                <a:ea typeface="楷体" panose="02010609060101010101" pitchFamily="49" charset="-122"/>
              </a:rPr>
              <a:t>机器翻译</a:t>
            </a:r>
            <a:r>
              <a:rPr lang="zh-CN" altLang="zh-CN" dirty="0">
                <a:solidFill>
                  <a:srgbClr val="0070C0"/>
                </a:solidFill>
                <a:latin typeface="Times New Roman" panose="02020603050405020304" pitchFamily="18" charset="0"/>
                <a:ea typeface="楷体" panose="02010609060101010101" pitchFamily="49" charset="-122"/>
              </a:rPr>
              <a:t>作为两个标志性的任务，认为只要国际象棋系统能够打败人类世界冠军，机器翻译系统达到人类翻译水平，就可以宣告人工智能的胜利。</a:t>
            </a:r>
            <a:endParaRPr lang="en-US" altLang="zh-CN" dirty="0">
              <a:solidFill>
                <a:srgbClr val="0070C0"/>
              </a:solidFill>
              <a:latin typeface="Times New Roman" panose="02020603050405020304" pitchFamily="18" charset="0"/>
              <a:ea typeface="楷体" panose="02010609060101010101" pitchFamily="49" charset="-122"/>
            </a:endParaRPr>
          </a:p>
          <a:p>
            <a:pPr marL="360363" indent="-360363">
              <a:lnSpc>
                <a:spcPct val="140000"/>
              </a:lnSpc>
              <a:spcBef>
                <a:spcPts val="0"/>
              </a:spcBef>
              <a:buFont typeface="Wingdings" panose="05000000000000000000" pitchFamily="2" charset="2"/>
              <a:buChar char="p"/>
            </a:pPr>
            <a:r>
              <a:rPr lang="zh-CN" altLang="zh-CN" dirty="0">
                <a:solidFill>
                  <a:srgbClr val="0070C0"/>
                </a:solidFill>
                <a:latin typeface="Times New Roman" panose="02020603050405020304" pitchFamily="18" charset="0"/>
                <a:ea typeface="楷体" panose="02010609060101010101" pitchFamily="49" charset="-122"/>
              </a:rPr>
              <a:t>四十年后的</a:t>
            </a:r>
            <a:r>
              <a:rPr lang="en-US" altLang="zh-CN" dirty="0">
                <a:solidFill>
                  <a:srgbClr val="FF0000"/>
                </a:solidFill>
                <a:latin typeface="Times New Roman" panose="02020603050405020304" pitchFamily="18" charset="0"/>
                <a:ea typeface="楷体" panose="02010609060101010101" pitchFamily="49" charset="-122"/>
              </a:rPr>
              <a:t>1997</a:t>
            </a:r>
            <a:r>
              <a:rPr lang="zh-CN" altLang="zh-CN" dirty="0">
                <a:solidFill>
                  <a:srgbClr val="FF0000"/>
                </a:solidFill>
                <a:latin typeface="Times New Roman" panose="02020603050405020304" pitchFamily="18" charset="0"/>
                <a:ea typeface="楷体" panose="02010609060101010101" pitchFamily="49" charset="-122"/>
              </a:rPr>
              <a:t>年</a:t>
            </a:r>
            <a:r>
              <a:rPr lang="zh-CN" altLang="zh-CN" dirty="0">
                <a:solidFill>
                  <a:srgbClr val="0070C0"/>
                </a:solidFill>
                <a:latin typeface="Times New Roman" panose="02020603050405020304" pitchFamily="18" charset="0"/>
                <a:ea typeface="楷体" panose="02010609060101010101" pitchFamily="49" charset="-122"/>
              </a:rPr>
              <a:t>，</a:t>
            </a:r>
            <a:r>
              <a:rPr lang="en-US" altLang="zh-CN" dirty="0">
                <a:solidFill>
                  <a:srgbClr val="0070C0"/>
                </a:solidFill>
                <a:latin typeface="Times New Roman" panose="02020603050405020304" pitchFamily="18" charset="0"/>
                <a:ea typeface="楷体" panose="02010609060101010101" pitchFamily="49" charset="-122"/>
              </a:rPr>
              <a:t>IBM</a:t>
            </a:r>
            <a:r>
              <a:rPr lang="zh-CN" altLang="zh-CN" dirty="0">
                <a:solidFill>
                  <a:srgbClr val="0070C0"/>
                </a:solidFill>
                <a:latin typeface="Times New Roman" panose="02020603050405020304" pitchFamily="18" charset="0"/>
                <a:ea typeface="楷体" panose="02010609060101010101" pitchFamily="49" charset="-122"/>
              </a:rPr>
              <a:t>公司的深蓝超级计算机已经能够打败国际象棋世界冠军卡斯帕罗夫。</a:t>
            </a:r>
            <a:endParaRPr lang="en-US" altLang="zh-CN" dirty="0">
              <a:solidFill>
                <a:srgbClr val="0070C0"/>
              </a:solidFill>
              <a:latin typeface="Times New Roman" panose="02020603050405020304" pitchFamily="18" charset="0"/>
              <a:ea typeface="楷体" panose="02010609060101010101" pitchFamily="49" charset="-122"/>
            </a:endParaRPr>
          </a:p>
          <a:p>
            <a:pPr marL="360363" indent="-360363">
              <a:lnSpc>
                <a:spcPct val="140000"/>
              </a:lnSpc>
              <a:spcBef>
                <a:spcPts val="0"/>
              </a:spcBef>
              <a:buFont typeface="Wingdings" panose="05000000000000000000" pitchFamily="2" charset="2"/>
              <a:buChar char="p"/>
            </a:pPr>
            <a:r>
              <a:rPr lang="zh-CN" altLang="zh-CN" dirty="0">
                <a:solidFill>
                  <a:srgbClr val="FF0000"/>
                </a:solidFill>
                <a:latin typeface="Times New Roman" panose="02020603050405020304" pitchFamily="18" charset="0"/>
                <a:ea typeface="楷体" panose="02010609060101010101" pitchFamily="49" charset="-122"/>
              </a:rPr>
              <a:t>而机器翻译到现在仍无法与人类翻译水平相比，从此可以看出自然语言处理有多么困难！</a:t>
            </a:r>
          </a:p>
        </p:txBody>
      </p:sp>
      <p:sp>
        <p:nvSpPr>
          <p:cNvPr id="4" name="Text Box 27">
            <a:extLst>
              <a:ext uri="{FF2B5EF4-FFF2-40B4-BE49-F238E27FC236}">
                <a16:creationId xmlns:a16="http://schemas.microsoft.com/office/drawing/2014/main" id="{441DF271-1E9F-BC39-C9B5-66C6A73C926D}"/>
              </a:ext>
            </a:extLst>
          </p:cNvPr>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endPar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endParaRPr>
          </a:p>
        </p:txBody>
      </p:sp>
    </p:spTree>
    <p:extLst>
      <p:ext uri="{BB962C8B-B14F-4D97-AF65-F5344CB8AC3E}">
        <p14:creationId xmlns:p14="http://schemas.microsoft.com/office/powerpoint/2010/main" val="4749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900DE23-1DA0-4C22-B2CF-E0285BAF4CE6}"/>
              </a:ext>
            </a:extLst>
          </p:cNvPr>
          <p:cNvSpPr>
            <a:spLocks noGrp="1"/>
          </p:cNvSpPr>
          <p:nvPr>
            <p:ph idx="1"/>
          </p:nvPr>
        </p:nvSpPr>
        <p:spPr>
          <a:xfrm>
            <a:off x="571500" y="1146463"/>
            <a:ext cx="8000999" cy="5171210"/>
          </a:xfrm>
          <a:ln>
            <a:solidFill>
              <a:srgbClr val="C00000"/>
            </a:solidFill>
          </a:ln>
        </p:spPr>
        <p:txBody>
          <a:bodyPr/>
          <a:lstStyle/>
          <a:p>
            <a:pPr marL="360363" indent="-360363">
              <a:spcBef>
                <a:spcPts val="0"/>
              </a:spcBef>
              <a:buFont typeface="Wingdings" panose="05000000000000000000" pitchFamily="2" charset="2"/>
              <a:buChar char="Ø"/>
              <a:tabLst>
                <a:tab pos="360363" algn="l"/>
              </a:tabLst>
            </a:pPr>
            <a:r>
              <a:rPr lang="zh-CN" altLang="zh-CN" sz="2800" dirty="0">
                <a:solidFill>
                  <a:srgbClr val="C00000"/>
                </a:solidFill>
              </a:rPr>
              <a:t>自然语言处理兴起于美国</a:t>
            </a:r>
            <a:endParaRPr lang="en-US" altLang="zh-CN" sz="2800" dirty="0">
              <a:solidFill>
                <a:srgbClr val="C00000"/>
              </a:solidFill>
            </a:endParaRPr>
          </a:p>
          <a:p>
            <a:pPr marL="636588" indent="-457200">
              <a:lnSpc>
                <a:spcPct val="140000"/>
              </a:lnSpc>
              <a:spcBef>
                <a:spcPts val="0"/>
              </a:spcBef>
              <a:buFont typeface="Arial" panose="020B0604020202020204" pitchFamily="34" charset="0"/>
              <a:buChar char="•"/>
              <a:tabLst>
                <a:tab pos="360363" algn="l"/>
              </a:tabLst>
            </a:pPr>
            <a:r>
              <a:rPr lang="zh-CN" altLang="zh-CN" sz="2600" dirty="0">
                <a:solidFill>
                  <a:schemeClr val="tx1"/>
                </a:solidFill>
              </a:rPr>
              <a:t>第二次世界大战之后，二十世纪</a:t>
            </a:r>
            <a:r>
              <a:rPr lang="en-US" altLang="zh-CN" sz="2600" dirty="0">
                <a:solidFill>
                  <a:schemeClr val="tx1"/>
                </a:solidFill>
              </a:rPr>
              <a:t>50</a:t>
            </a:r>
            <a:r>
              <a:rPr lang="zh-CN" altLang="zh-CN" sz="2600" dirty="0">
                <a:solidFill>
                  <a:schemeClr val="tx1"/>
                </a:solidFill>
              </a:rPr>
              <a:t>年代，当电子计算机还在襁褓之中时，利用计算机处理人类语言的想法就已经出现。当时，美国希望能够利用计算机将大量俄语材料自动翻译成英语，以窥探苏联科技的最新发展。研究者从破译军事密码中得到启示，认为不同的语言只不过是对“同一语义”的不同编码而已，从而想当然地认为可以采用译码技术像破译密码一样“破译”这些语言。 </a:t>
            </a:r>
          </a:p>
        </p:txBody>
      </p:sp>
      <p:sp>
        <p:nvSpPr>
          <p:cNvPr id="4" name="Text Box 27">
            <a:extLst>
              <a:ext uri="{FF2B5EF4-FFF2-40B4-BE49-F238E27FC236}">
                <a16:creationId xmlns:a16="http://schemas.microsoft.com/office/drawing/2014/main" id="{04BC15C3-BEC0-A4CD-30C9-A21F0F443154}"/>
              </a:ext>
            </a:extLst>
          </p:cNvPr>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endPar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endParaRPr>
          </a:p>
        </p:txBody>
      </p:sp>
    </p:spTree>
    <p:extLst>
      <p:ext uri="{BB962C8B-B14F-4D97-AF65-F5344CB8AC3E}">
        <p14:creationId xmlns:p14="http://schemas.microsoft.com/office/powerpoint/2010/main" val="114249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900DE23-1DA0-4C22-B2CF-E0285BAF4CE6}"/>
              </a:ext>
            </a:extLst>
          </p:cNvPr>
          <p:cNvSpPr>
            <a:spLocks noGrp="1"/>
          </p:cNvSpPr>
          <p:nvPr>
            <p:ph idx="1"/>
          </p:nvPr>
        </p:nvSpPr>
        <p:spPr>
          <a:xfrm>
            <a:off x="472786" y="1068530"/>
            <a:ext cx="8058150" cy="5332269"/>
          </a:xfrm>
          <a:ln>
            <a:solidFill>
              <a:srgbClr val="C00000"/>
            </a:solidFill>
          </a:ln>
        </p:spPr>
        <p:txBody>
          <a:bodyPr/>
          <a:lstStyle/>
          <a:p>
            <a:pPr algn="just">
              <a:lnSpc>
                <a:spcPct val="140000"/>
              </a:lnSpc>
              <a:spcBef>
                <a:spcPts val="0"/>
              </a:spcBef>
              <a:buFont typeface="Wingdings" panose="05000000000000000000" pitchFamily="2" charset="2"/>
              <a:buChar char="Ø"/>
            </a:pPr>
            <a:r>
              <a:rPr lang="zh-CN" altLang="zh-CN" sz="2800" dirty="0">
                <a:solidFill>
                  <a:srgbClr val="FF0000"/>
                </a:solidFill>
              </a:rPr>
              <a:t>自然语言处理兴起于美国</a:t>
            </a:r>
            <a:endParaRPr lang="en-US" altLang="zh-CN" sz="2800" dirty="0">
              <a:solidFill>
                <a:srgbClr val="FF0000"/>
              </a:solidFill>
            </a:endParaRPr>
          </a:p>
          <a:p>
            <a:pPr marL="522287" indent="-342900" algn="just">
              <a:lnSpc>
                <a:spcPct val="140000"/>
              </a:lnSpc>
              <a:spcBef>
                <a:spcPts val="0"/>
              </a:spcBef>
              <a:buFont typeface="Arial" panose="020B0604020202020204" pitchFamily="34" charset="0"/>
              <a:buChar char="•"/>
            </a:pPr>
            <a:r>
              <a:rPr lang="en-US" altLang="zh-CN" dirty="0">
                <a:solidFill>
                  <a:schemeClr val="tx1"/>
                </a:solidFill>
              </a:rPr>
              <a:t>1954</a:t>
            </a:r>
            <a:r>
              <a:rPr lang="zh-CN" altLang="zh-CN" dirty="0">
                <a:solidFill>
                  <a:schemeClr val="tx1"/>
                </a:solidFill>
              </a:rPr>
              <a:t>年</a:t>
            </a:r>
            <a:r>
              <a:rPr lang="en-US" altLang="zh-CN" dirty="0">
                <a:solidFill>
                  <a:schemeClr val="tx1"/>
                </a:solidFill>
              </a:rPr>
              <a:t>1</a:t>
            </a:r>
            <a:r>
              <a:rPr lang="zh-CN" altLang="zh-CN" dirty="0">
                <a:solidFill>
                  <a:schemeClr val="tx1"/>
                </a:solidFill>
              </a:rPr>
              <a:t>月</a:t>
            </a:r>
            <a:r>
              <a:rPr lang="en-US" altLang="zh-CN" dirty="0">
                <a:solidFill>
                  <a:schemeClr val="tx1"/>
                </a:solidFill>
              </a:rPr>
              <a:t>7</a:t>
            </a:r>
            <a:r>
              <a:rPr lang="zh-CN" altLang="zh-CN" dirty="0">
                <a:solidFill>
                  <a:schemeClr val="tx1"/>
                </a:solidFill>
              </a:rPr>
              <a:t>日，美国乔治敦大学和</a:t>
            </a:r>
            <a:r>
              <a:rPr lang="en-US" altLang="zh-CN" dirty="0">
                <a:solidFill>
                  <a:schemeClr val="tx1"/>
                </a:solidFill>
              </a:rPr>
              <a:t>IBM</a:t>
            </a:r>
            <a:r>
              <a:rPr lang="zh-CN" altLang="zh-CN" dirty="0">
                <a:solidFill>
                  <a:schemeClr val="tx1"/>
                </a:solidFill>
              </a:rPr>
              <a:t>公司合作实验成功地将超过</a:t>
            </a:r>
            <a:r>
              <a:rPr lang="en-US" altLang="zh-CN" dirty="0">
                <a:solidFill>
                  <a:schemeClr val="tx1"/>
                </a:solidFill>
              </a:rPr>
              <a:t>60</a:t>
            </a:r>
            <a:r>
              <a:rPr lang="zh-CN" altLang="zh-CN" dirty="0">
                <a:solidFill>
                  <a:schemeClr val="tx1"/>
                </a:solidFill>
              </a:rPr>
              <a:t>句俄语自动翻译成英语。虽然当时的这个机器翻译系统非常简单，仅仅包含</a:t>
            </a:r>
            <a:r>
              <a:rPr lang="en-US" altLang="zh-CN" dirty="0">
                <a:solidFill>
                  <a:schemeClr val="tx1"/>
                </a:solidFill>
              </a:rPr>
              <a:t>6</a:t>
            </a:r>
            <a:r>
              <a:rPr lang="zh-CN" altLang="zh-CN" dirty="0">
                <a:solidFill>
                  <a:schemeClr val="tx1"/>
                </a:solidFill>
              </a:rPr>
              <a:t>个语法规则和</a:t>
            </a:r>
            <a:r>
              <a:rPr lang="en-US" altLang="zh-CN" dirty="0">
                <a:solidFill>
                  <a:schemeClr val="tx1"/>
                </a:solidFill>
              </a:rPr>
              <a:t>250</a:t>
            </a:r>
            <a:r>
              <a:rPr lang="zh-CN" altLang="zh-CN" dirty="0">
                <a:solidFill>
                  <a:schemeClr val="tx1"/>
                </a:solidFill>
              </a:rPr>
              <a:t>个词，但由于媒体的广泛报道，纷纷认为这是一个巨大的进步，导致美国政府备受鼓舞，加大了对自然语言处理研究的投资。实验完成者也当即自信地撰文称，在三到五年之内就能够完全解决从一种语言到另一种语言的自动翻译问题。他们认为只要制定好各种翻译规则，通过大量规则的堆砌就能够完美地实现语言间的自动翻译。 </a:t>
            </a:r>
          </a:p>
        </p:txBody>
      </p:sp>
      <p:sp>
        <p:nvSpPr>
          <p:cNvPr id="4" name="Text Box 27">
            <a:extLst>
              <a:ext uri="{FF2B5EF4-FFF2-40B4-BE49-F238E27FC236}">
                <a16:creationId xmlns:a16="http://schemas.microsoft.com/office/drawing/2014/main" id="{98A24A37-971F-79BF-3DD1-FAD6F65368D9}"/>
              </a:ext>
            </a:extLst>
          </p:cNvPr>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endPar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endParaRPr>
          </a:p>
        </p:txBody>
      </p:sp>
    </p:spTree>
    <p:extLst>
      <p:ext uri="{BB962C8B-B14F-4D97-AF65-F5344CB8AC3E}">
        <p14:creationId xmlns:p14="http://schemas.microsoft.com/office/powerpoint/2010/main" val="415428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7">
            <a:extLst>
              <a:ext uri="{FF2B5EF4-FFF2-40B4-BE49-F238E27FC236}">
                <a16:creationId xmlns:a16="http://schemas.microsoft.com/office/drawing/2014/main" id="{CEFC1E9E-408B-FB85-7FF2-3FFB3C3F2C76}"/>
              </a:ext>
            </a:extLst>
          </p:cNvPr>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endPar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6" name="内容占位符 2">
            <a:extLst>
              <a:ext uri="{FF2B5EF4-FFF2-40B4-BE49-F238E27FC236}">
                <a16:creationId xmlns:a16="http://schemas.microsoft.com/office/drawing/2014/main" id="{D4662423-A033-A32B-4A99-767660D0F992}"/>
              </a:ext>
            </a:extLst>
          </p:cNvPr>
          <p:cNvSpPr txBox="1">
            <a:spLocks/>
          </p:cNvSpPr>
          <p:nvPr/>
        </p:nvSpPr>
        <p:spPr>
          <a:xfrm>
            <a:off x="472786" y="1068530"/>
            <a:ext cx="8058150" cy="5332269"/>
          </a:xfrm>
          <a:prstGeom prst="rect">
            <a:avLst/>
          </a:prstGeom>
          <a:ln>
            <a:solidFill>
              <a:srgbClr val="C00000"/>
            </a:solidFill>
          </a:ln>
        </p:spPr>
        <p:txBody>
          <a:bodyPr vert="horz" lIns="91440" tIns="45720" rIns="91440" bIns="45720" rtlCol="0">
            <a:noAutofit/>
          </a:bodyPr>
          <a:lst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spcBef>
                <a:spcPts val="0"/>
              </a:spcBef>
              <a:buFont typeface="Wingdings" panose="05000000000000000000" pitchFamily="2" charset="2"/>
              <a:buChar char="Ø"/>
            </a:pPr>
            <a:r>
              <a:rPr lang="zh-CN" altLang="zh-CN" sz="2800" dirty="0">
                <a:solidFill>
                  <a:srgbClr val="FF0000"/>
                </a:solidFill>
              </a:rPr>
              <a:t>自然语言处理兴起于美国</a:t>
            </a:r>
            <a:endParaRPr lang="en-US" altLang="zh-CN" sz="2800" dirty="0">
              <a:solidFill>
                <a:srgbClr val="FF0000"/>
              </a:solidFill>
            </a:endParaRPr>
          </a:p>
          <a:p>
            <a:pPr marL="522287" indent="-342900" algn="just">
              <a:spcBef>
                <a:spcPts val="0"/>
              </a:spcBef>
              <a:buFont typeface="Arial" panose="020B0604020202020204" pitchFamily="34" charset="0"/>
              <a:buChar char="•"/>
            </a:pPr>
            <a:r>
              <a:rPr lang="zh-CN" altLang="en-US" dirty="0">
                <a:solidFill>
                  <a:schemeClr val="tx1"/>
                </a:solidFill>
              </a:rPr>
              <a:t>然而，事实是理解人类语言远比破译密码要复杂得多，因此研究进展非常缓慢。</a:t>
            </a:r>
            <a:r>
              <a:rPr lang="en-US" altLang="zh-CN" dirty="0">
                <a:solidFill>
                  <a:schemeClr val="tx1"/>
                </a:solidFill>
              </a:rPr>
              <a:t>1966</a:t>
            </a:r>
            <a:r>
              <a:rPr lang="zh-CN" altLang="en-US" dirty="0">
                <a:solidFill>
                  <a:schemeClr val="tx1"/>
                </a:solidFill>
              </a:rPr>
              <a:t>年的一份研究报告总结发现，经过十年之久的研究，结果远远未能达到预期，因此支持资金急剧下降，使自然语言处理（特别是机器翻译）的研究陷入长达二十年的低潮。</a:t>
            </a:r>
          </a:p>
          <a:p>
            <a:pPr marL="522287" indent="-342900" algn="just">
              <a:spcBef>
                <a:spcPts val="0"/>
              </a:spcBef>
              <a:buFont typeface="Arial" panose="020B0604020202020204" pitchFamily="34" charset="0"/>
              <a:buChar char="•"/>
            </a:pPr>
            <a:r>
              <a:rPr lang="zh-CN" altLang="en-US" dirty="0">
                <a:solidFill>
                  <a:schemeClr val="tx1"/>
                </a:solidFill>
              </a:rPr>
              <a:t>直到</a:t>
            </a:r>
            <a:r>
              <a:rPr lang="en-US" altLang="zh-CN" dirty="0">
                <a:solidFill>
                  <a:schemeClr val="tx1"/>
                </a:solidFill>
              </a:rPr>
              <a:t>20</a:t>
            </a:r>
            <a:r>
              <a:rPr lang="zh-CN" altLang="en-US" dirty="0">
                <a:solidFill>
                  <a:schemeClr val="tx1"/>
                </a:solidFill>
              </a:rPr>
              <a:t>世纪</a:t>
            </a:r>
            <a:r>
              <a:rPr lang="en-US" altLang="zh-CN" dirty="0">
                <a:solidFill>
                  <a:schemeClr val="tx1"/>
                </a:solidFill>
              </a:rPr>
              <a:t>80</a:t>
            </a:r>
            <a:r>
              <a:rPr lang="zh-CN" altLang="en-US" dirty="0">
                <a:solidFill>
                  <a:schemeClr val="tx1"/>
                </a:solidFill>
              </a:rPr>
              <a:t>年代，随着电子计算机的计算能力飞速提高和制造成本的大幅下降，研究者又开始重新关注自然语言处理这个极富挑战的研究领域。三十年沧海桑田，此时研究者已经认识到简单的语言规则的堆砌无法实现对人类语言的真正理解。</a:t>
            </a:r>
          </a:p>
        </p:txBody>
      </p:sp>
    </p:spTree>
    <p:extLst>
      <p:ext uri="{BB962C8B-B14F-4D97-AF65-F5344CB8AC3E}">
        <p14:creationId xmlns:p14="http://schemas.microsoft.com/office/powerpoint/2010/main" val="392822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7">
            <a:extLst>
              <a:ext uri="{FF2B5EF4-FFF2-40B4-BE49-F238E27FC236}">
                <a16:creationId xmlns:a16="http://schemas.microsoft.com/office/drawing/2014/main" id="{59A92103-A444-051D-F25A-10D60E24E38D}"/>
              </a:ext>
            </a:extLst>
          </p:cNvPr>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endPar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6" name="内容占位符 2">
            <a:extLst>
              <a:ext uri="{FF2B5EF4-FFF2-40B4-BE49-F238E27FC236}">
                <a16:creationId xmlns:a16="http://schemas.microsoft.com/office/drawing/2014/main" id="{70C7CEBB-9037-8BE8-7BF0-7A8A9D9E34C7}"/>
              </a:ext>
            </a:extLst>
          </p:cNvPr>
          <p:cNvSpPr txBox="1">
            <a:spLocks/>
          </p:cNvSpPr>
          <p:nvPr/>
        </p:nvSpPr>
        <p:spPr>
          <a:xfrm>
            <a:off x="472786" y="1068530"/>
            <a:ext cx="8058150" cy="3787488"/>
          </a:xfrm>
          <a:prstGeom prst="rect">
            <a:avLst/>
          </a:prstGeom>
          <a:ln>
            <a:solidFill>
              <a:srgbClr val="C00000"/>
            </a:solidFill>
          </a:ln>
        </p:spPr>
        <p:txBody>
          <a:bodyPr vert="horz" lIns="91440" tIns="45720" rIns="91440" bIns="45720" rtlCol="0">
            <a:noAutofit/>
          </a:bodyPr>
          <a:lst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spcBef>
                <a:spcPts val="0"/>
              </a:spcBef>
              <a:buFont typeface="Wingdings" panose="05000000000000000000" pitchFamily="2" charset="2"/>
              <a:buChar char="Ø"/>
            </a:pPr>
            <a:r>
              <a:rPr lang="zh-CN" altLang="zh-CN" sz="2800" dirty="0">
                <a:solidFill>
                  <a:srgbClr val="FF0000"/>
                </a:solidFill>
              </a:rPr>
              <a:t>自然语言处理兴起于美国</a:t>
            </a:r>
            <a:endParaRPr lang="en-US" altLang="zh-CN" sz="2800" dirty="0">
              <a:solidFill>
                <a:srgbClr val="FF0000"/>
              </a:solidFill>
            </a:endParaRPr>
          </a:p>
          <a:p>
            <a:pPr marL="522287" indent="-342900" algn="just">
              <a:lnSpc>
                <a:spcPct val="140000"/>
              </a:lnSpc>
              <a:spcBef>
                <a:spcPts val="0"/>
              </a:spcBef>
              <a:buFont typeface="Arial" panose="020B0604020202020204" pitchFamily="34" charset="0"/>
              <a:buChar char="•"/>
            </a:pPr>
            <a:r>
              <a:rPr lang="zh-CN" altLang="en-US" sz="2800" dirty="0">
                <a:solidFill>
                  <a:schemeClr val="tx1"/>
                </a:solidFill>
              </a:rPr>
              <a:t>研究发现，通过对大量的文本数据的自动学习和统计，能够更好地解决自然语言处理问题，如语言的自动翻译。这一思想被称为自然语言处理的统计学习模型，至今方兴未艾。 </a:t>
            </a:r>
          </a:p>
          <a:p>
            <a:pPr marL="522287" indent="-342900" algn="just">
              <a:lnSpc>
                <a:spcPct val="140000"/>
              </a:lnSpc>
              <a:spcBef>
                <a:spcPts val="0"/>
              </a:spcBef>
              <a:buFont typeface="Arial" panose="020B0604020202020204" pitchFamily="34" charset="0"/>
              <a:buChar char="•"/>
            </a:pPr>
            <a:r>
              <a:rPr lang="zh-CN" altLang="en-US" sz="2800" dirty="0">
                <a:solidFill>
                  <a:schemeClr val="tx1"/>
                </a:solidFill>
              </a:rPr>
              <a:t>自然语言处理到底存在哪些主要困难或挑战？</a:t>
            </a:r>
          </a:p>
        </p:txBody>
      </p:sp>
    </p:spTree>
    <p:extLst>
      <p:ext uri="{BB962C8B-B14F-4D97-AF65-F5344CB8AC3E}">
        <p14:creationId xmlns:p14="http://schemas.microsoft.com/office/powerpoint/2010/main" val="346716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75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D9A6AE8B-8C8D-4EDC-8C0E-E3C69B0AAB8B}"/>
              </a:ext>
            </a:extLst>
          </p:cNvPr>
          <p:cNvGraphicFramePr>
            <a:graphicFrameLocks noGrp="1"/>
          </p:cNvGraphicFramePr>
          <p:nvPr>
            <p:extLst>
              <p:ext uri="{D42A27DB-BD31-4B8C-83A1-F6EECF244321}">
                <p14:modId xmlns:p14="http://schemas.microsoft.com/office/powerpoint/2010/main" val="1583654137"/>
              </p:ext>
            </p:extLst>
          </p:nvPr>
        </p:nvGraphicFramePr>
        <p:xfrm>
          <a:off x="1314450" y="3675976"/>
          <a:ext cx="6343649" cy="1528763"/>
        </p:xfrm>
        <a:graphic>
          <a:graphicData uri="http://schemas.openxmlformats.org/drawingml/2006/table">
            <a:tbl>
              <a:tblPr firstRow="1" firstCol="1" bandRow="1">
                <a:tableStyleId>{5C22544A-7EE6-4342-B048-85BDC9FD1C3A}</a:tableStyleId>
              </a:tblPr>
              <a:tblGrid>
                <a:gridCol w="6343649">
                  <a:extLst>
                    <a:ext uri="{9D8B030D-6E8A-4147-A177-3AD203B41FA5}">
                      <a16:colId xmlns:a16="http://schemas.microsoft.com/office/drawing/2014/main" val="3088226263"/>
                    </a:ext>
                  </a:extLst>
                </a:gridCol>
              </a:tblGrid>
              <a:tr h="1431810">
                <a:tc>
                  <a:txBody>
                    <a:bodyPr/>
                    <a:lstStyle/>
                    <a:p>
                      <a:pPr algn="just">
                        <a:lnSpc>
                          <a:spcPct val="130000"/>
                        </a:lnSpc>
                        <a:spcAft>
                          <a:spcPts val="0"/>
                        </a:spcAft>
                      </a:pPr>
                      <a:r>
                        <a:rPr lang="zh-CN" sz="2000" b="0" kern="100" dirty="0">
                          <a:effectLst/>
                          <a:latin typeface="楷体" panose="02010609060101010101" pitchFamily="49" charset="-122"/>
                          <a:ea typeface="楷体" panose="02010609060101010101" pitchFamily="49" charset="-122"/>
                        </a:rPr>
                        <a:t>关于自动升降晾衣架的对话</a:t>
                      </a:r>
                    </a:p>
                    <a:p>
                      <a:pPr algn="just">
                        <a:lnSpc>
                          <a:spcPct val="130000"/>
                        </a:lnSpc>
                        <a:spcAft>
                          <a:spcPts val="0"/>
                        </a:spcAft>
                      </a:pPr>
                      <a:r>
                        <a:rPr lang="zh-CN" sz="2000" b="0" kern="100" dirty="0">
                          <a:effectLst/>
                          <a:latin typeface="楷体" panose="02010609060101010101" pitchFamily="49" charset="-122"/>
                          <a:ea typeface="楷体" panose="02010609060101010101" pitchFamily="49" charset="-122"/>
                        </a:rPr>
                        <a:t>妻子：</a:t>
                      </a:r>
                      <a:r>
                        <a:rPr lang="en-US" sz="2000" b="0" kern="100" dirty="0">
                          <a:effectLst/>
                          <a:latin typeface="楷体" panose="02010609060101010101" pitchFamily="49" charset="-122"/>
                          <a:ea typeface="楷体" panose="02010609060101010101" pitchFamily="49" charset="-122"/>
                        </a:rPr>
                        <a:t>“ </a:t>
                      </a:r>
                      <a:r>
                        <a:rPr lang="zh-CN" sz="2000" b="0" kern="100" dirty="0">
                          <a:effectLst/>
                          <a:latin typeface="楷体" panose="02010609060101010101" pitchFamily="49" charset="-122"/>
                          <a:ea typeface="楷体" panose="02010609060101010101" pitchFamily="49" charset="-122"/>
                        </a:rPr>
                        <a:t>嘿， 过了一年才坏。</a:t>
                      </a:r>
                      <a:r>
                        <a:rPr lang="en-US" sz="2000" b="0" kern="100" dirty="0">
                          <a:effectLst/>
                          <a:latin typeface="楷体" panose="02010609060101010101" pitchFamily="49" charset="-122"/>
                          <a:ea typeface="楷体" panose="02010609060101010101" pitchFamily="49" charset="-122"/>
                        </a:rPr>
                        <a:t> ”</a:t>
                      </a:r>
                      <a:endParaRPr lang="zh-CN" sz="2000" b="0" kern="100" dirty="0">
                        <a:effectLst/>
                        <a:latin typeface="楷体" panose="02010609060101010101" pitchFamily="49" charset="-122"/>
                        <a:ea typeface="楷体" panose="02010609060101010101" pitchFamily="49" charset="-122"/>
                      </a:endParaRPr>
                    </a:p>
                    <a:p>
                      <a:pPr algn="just">
                        <a:lnSpc>
                          <a:spcPct val="130000"/>
                        </a:lnSpc>
                        <a:spcAft>
                          <a:spcPts val="0"/>
                        </a:spcAft>
                      </a:pPr>
                      <a:r>
                        <a:rPr lang="zh-CN" sz="2000" b="0" kern="100" dirty="0">
                          <a:effectLst/>
                          <a:latin typeface="楷体" panose="02010609060101010101" pitchFamily="49" charset="-122"/>
                          <a:ea typeface="楷体" panose="02010609060101010101" pitchFamily="49" charset="-122"/>
                        </a:rPr>
                        <a:t>丈夫：</a:t>
                      </a:r>
                      <a:r>
                        <a:rPr lang="en-US" sz="2000" b="0" kern="100" dirty="0">
                          <a:effectLst/>
                          <a:latin typeface="楷体" panose="02010609060101010101" pitchFamily="49" charset="-122"/>
                          <a:ea typeface="楷体" panose="02010609060101010101" pitchFamily="49" charset="-122"/>
                        </a:rPr>
                        <a:t>“ </a:t>
                      </a:r>
                      <a:r>
                        <a:rPr lang="zh-CN" sz="2000" b="0" kern="100" dirty="0">
                          <a:effectLst/>
                          <a:latin typeface="楷体" panose="02010609060101010101" pitchFamily="49" charset="-122"/>
                          <a:ea typeface="楷体" panose="02010609060101010101" pitchFamily="49" charset="-122"/>
                        </a:rPr>
                        <a:t>什么呀，才一年就坏了。</a:t>
                      </a:r>
                      <a:r>
                        <a:rPr lang="en-US" sz="2000" b="0" kern="100" dirty="0">
                          <a:effectLst/>
                          <a:latin typeface="楷体" panose="02010609060101010101" pitchFamily="49" charset="-122"/>
                          <a:ea typeface="楷体" panose="02010609060101010101" pitchFamily="49" charset="-122"/>
                        </a:rPr>
                        <a:t> ”</a:t>
                      </a:r>
                      <a:endParaRPr lang="zh-CN" sz="2000" b="0" kern="100" dirty="0">
                        <a:effectLst/>
                        <a:latin typeface="楷体" panose="02010609060101010101" pitchFamily="49" charset="-122"/>
                        <a:ea typeface="楷体" panose="02010609060101010101" pitchFamily="49" charset="-122"/>
                      </a:endParaRPr>
                    </a:p>
                    <a:p>
                      <a:pPr algn="just">
                        <a:lnSpc>
                          <a:spcPct val="130000"/>
                        </a:lnSpc>
                        <a:spcAft>
                          <a:spcPts val="0"/>
                        </a:spcAft>
                      </a:pPr>
                      <a:r>
                        <a:rPr lang="zh-CN" sz="2000" b="0" kern="100" dirty="0">
                          <a:effectLst/>
                          <a:latin typeface="楷体" panose="02010609060101010101" pitchFamily="49" charset="-122"/>
                          <a:ea typeface="楷体" panose="02010609060101010101" pitchFamily="49" charset="-122"/>
                        </a:rPr>
                        <a:t>丈夫理解了妻子的意思吗？</a:t>
                      </a:r>
                    </a:p>
                  </a:txBody>
                  <a:tcPr marL="38576" marR="38576" marT="0" marB="0">
                    <a:solidFill>
                      <a:srgbClr val="0070C0"/>
                    </a:solidFill>
                  </a:tcPr>
                </a:tc>
                <a:extLst>
                  <a:ext uri="{0D108BD9-81ED-4DB2-BD59-A6C34878D82A}">
                    <a16:rowId xmlns:a16="http://schemas.microsoft.com/office/drawing/2014/main" val="2484313925"/>
                  </a:ext>
                </a:extLst>
              </a:tr>
            </a:tbl>
          </a:graphicData>
        </a:graphic>
      </p:graphicFrame>
      <p:sp>
        <p:nvSpPr>
          <p:cNvPr id="11" name="矩形 10">
            <a:extLst>
              <a:ext uri="{FF2B5EF4-FFF2-40B4-BE49-F238E27FC236}">
                <a16:creationId xmlns:a16="http://schemas.microsoft.com/office/drawing/2014/main" id="{864D63F0-5ACF-4AE0-B2A2-AB106CFB917D}"/>
              </a:ext>
            </a:extLst>
          </p:cNvPr>
          <p:cNvSpPr/>
          <p:nvPr/>
        </p:nvSpPr>
        <p:spPr>
          <a:xfrm>
            <a:off x="1314450" y="5232612"/>
            <a:ext cx="6343649" cy="1235916"/>
          </a:xfrm>
          <a:prstGeom prst="rect">
            <a:avLst/>
          </a:prstGeom>
          <a:solidFill>
            <a:srgbClr val="FF6600"/>
          </a:solidFill>
        </p:spPr>
        <p:txBody>
          <a:bodyPr wrap="square">
            <a:spAutoFit/>
          </a:bodyPr>
          <a:lstStyle/>
          <a:p>
            <a:pPr algn="just">
              <a:lnSpc>
                <a:spcPct val="130000"/>
              </a:lnSpc>
            </a:pPr>
            <a:r>
              <a:rPr lang="en-US" altLang="zh-CN" sz="2000" kern="100" dirty="0">
                <a:solidFill>
                  <a:schemeClr val="lt1"/>
                </a:solidFill>
                <a:latin typeface="楷体" panose="02010609060101010101" pitchFamily="49" charset="-122"/>
                <a:ea typeface="楷体" panose="02010609060101010101" pitchFamily="49" charset="-122"/>
              </a:rPr>
              <a:t>——</a:t>
            </a:r>
            <a:r>
              <a:rPr lang="zh-CN" altLang="zh-CN" sz="2000" kern="100" dirty="0">
                <a:solidFill>
                  <a:schemeClr val="lt1"/>
                </a:solidFill>
                <a:latin typeface="楷体" panose="02010609060101010101" pitchFamily="49" charset="-122"/>
                <a:ea typeface="楷体" panose="02010609060101010101" pitchFamily="49" charset="-122"/>
              </a:rPr>
              <a:t>虚词词义：才（数量词前后，意义不同）</a:t>
            </a:r>
          </a:p>
          <a:p>
            <a:pPr algn="just">
              <a:lnSpc>
                <a:spcPct val="130000"/>
              </a:lnSpc>
            </a:pPr>
            <a:r>
              <a:rPr lang="en-US" altLang="zh-CN" sz="2000" kern="100" dirty="0">
                <a:solidFill>
                  <a:schemeClr val="lt1"/>
                </a:solidFill>
                <a:latin typeface="楷体" panose="02010609060101010101" pitchFamily="49" charset="-122"/>
                <a:ea typeface="楷体" panose="02010609060101010101" pitchFamily="49" charset="-122"/>
              </a:rPr>
              <a:t>——</a:t>
            </a:r>
            <a:r>
              <a:rPr lang="zh-CN" altLang="zh-CN" sz="2000" kern="100" dirty="0">
                <a:solidFill>
                  <a:schemeClr val="lt1"/>
                </a:solidFill>
                <a:latin typeface="楷体" panose="02010609060101010101" pitchFamily="49" charset="-122"/>
                <a:ea typeface="楷体" panose="02010609060101010101" pitchFamily="49" charset="-122"/>
              </a:rPr>
              <a:t>背景知识： 保修期</a:t>
            </a:r>
          </a:p>
          <a:p>
            <a:pPr algn="just">
              <a:lnSpc>
                <a:spcPct val="130000"/>
              </a:lnSpc>
            </a:pPr>
            <a:r>
              <a:rPr lang="en-US" altLang="zh-CN" sz="2000" kern="100" dirty="0">
                <a:solidFill>
                  <a:schemeClr val="lt1"/>
                </a:solidFill>
                <a:latin typeface="楷体" panose="02010609060101010101" pitchFamily="49" charset="-122"/>
                <a:ea typeface="楷体" panose="02010609060101010101" pitchFamily="49" charset="-122"/>
              </a:rPr>
              <a:t>——</a:t>
            </a:r>
            <a:r>
              <a:rPr lang="zh-CN" altLang="zh-CN" sz="2000" kern="100" dirty="0">
                <a:solidFill>
                  <a:schemeClr val="lt1"/>
                </a:solidFill>
                <a:latin typeface="楷体" panose="02010609060101010101" pitchFamily="49" charset="-122"/>
                <a:ea typeface="楷体" panose="02010609060101010101" pitchFamily="49" charset="-122"/>
              </a:rPr>
              <a:t>知识激活机制？</a:t>
            </a:r>
          </a:p>
        </p:txBody>
      </p:sp>
      <p:sp>
        <p:nvSpPr>
          <p:cNvPr id="7" name="Text Box 27">
            <a:extLst>
              <a:ext uri="{FF2B5EF4-FFF2-40B4-BE49-F238E27FC236}">
                <a16:creationId xmlns:a16="http://schemas.microsoft.com/office/drawing/2014/main" id="{1CB50BD8-58E2-FCF3-8A57-26DDF64A7019}"/>
              </a:ext>
            </a:extLst>
          </p:cNvPr>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endPar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4B6672B4-4E41-B363-6732-6689AFAF0482}"/>
              </a:ext>
            </a:extLst>
          </p:cNvPr>
          <p:cNvSpPr txBox="1">
            <a:spLocks/>
          </p:cNvSpPr>
          <p:nvPr/>
        </p:nvSpPr>
        <p:spPr>
          <a:xfrm>
            <a:off x="472786" y="1068530"/>
            <a:ext cx="8042564" cy="2496201"/>
          </a:xfrm>
          <a:prstGeom prst="rect">
            <a:avLst/>
          </a:prstGeom>
          <a:ln>
            <a:solidFill>
              <a:srgbClr val="C00000"/>
            </a:solidFill>
          </a:ln>
        </p:spPr>
        <p:txBody>
          <a:bodyPr vert="horz" lIns="91440" tIns="45720" rIns="91440" bIns="45720" rtlCol="0">
            <a:noAutofit/>
          </a:bodyPr>
          <a:lst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spcBef>
                <a:spcPts val="0"/>
              </a:spcBef>
              <a:buFont typeface="Wingdings" panose="05000000000000000000" pitchFamily="2" charset="2"/>
              <a:buChar char="Ø"/>
            </a:pPr>
            <a:r>
              <a:rPr lang="zh-CN" altLang="zh-CN" sz="2800" dirty="0">
                <a:solidFill>
                  <a:srgbClr val="FF0000"/>
                </a:solidFill>
              </a:rPr>
              <a:t>自然语言处理</a:t>
            </a:r>
            <a:r>
              <a:rPr lang="zh-CN" altLang="en-US" sz="2800" dirty="0">
                <a:solidFill>
                  <a:srgbClr val="FF0000"/>
                </a:solidFill>
              </a:rPr>
              <a:t>的主要困难</a:t>
            </a:r>
            <a:endParaRPr lang="en-US" altLang="zh-CN" sz="2800" dirty="0">
              <a:solidFill>
                <a:srgbClr val="FF0000"/>
              </a:solidFill>
            </a:endParaRPr>
          </a:p>
          <a:p>
            <a:pPr marL="522287" indent="-342900" algn="just">
              <a:lnSpc>
                <a:spcPct val="140000"/>
              </a:lnSpc>
              <a:spcBef>
                <a:spcPts val="0"/>
              </a:spcBef>
              <a:buFont typeface="Arial" panose="020B0604020202020204" pitchFamily="34" charset="0"/>
              <a:buChar char="•"/>
            </a:pPr>
            <a:r>
              <a:rPr lang="zh-CN" altLang="en-US" sz="2800" dirty="0">
                <a:solidFill>
                  <a:schemeClr val="tx1"/>
                </a:solidFill>
              </a:rPr>
              <a:t>自然语言是人类智慧的结晶，自然语言处理是人工智能中最为困难的问题之一，它是能够让人类与智能机器进行沟通交流的重要技术手段。</a:t>
            </a:r>
          </a:p>
        </p:txBody>
      </p:sp>
    </p:spTree>
    <p:extLst>
      <p:ext uri="{BB962C8B-B14F-4D97-AF65-F5344CB8AC3E}">
        <p14:creationId xmlns:p14="http://schemas.microsoft.com/office/powerpoint/2010/main" val="332447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1000"/>
                                        <p:tgtEl>
                                          <p:spTgt spid="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fade">
                                      <p:cBhvr>
                                        <p:cTn id="16" dur="500"/>
                                        <p:tgtEl>
                                          <p:spTgt spid="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1513E0C-2A59-48F1-8A2B-50526C114711}"/>
              </a:ext>
            </a:extLst>
          </p:cNvPr>
          <p:cNvPicPr>
            <a:picLocks noChangeAspect="1"/>
          </p:cNvPicPr>
          <p:nvPr/>
        </p:nvPicPr>
        <p:blipFill>
          <a:blip r:embed="rId3"/>
          <a:stretch>
            <a:fillRect/>
          </a:stretch>
        </p:blipFill>
        <p:spPr>
          <a:xfrm>
            <a:off x="2134181" y="2979268"/>
            <a:ext cx="4775594" cy="805436"/>
          </a:xfrm>
          <a:prstGeom prst="rect">
            <a:avLst/>
          </a:prstGeom>
        </p:spPr>
      </p:pic>
      <p:pic>
        <p:nvPicPr>
          <p:cNvPr id="5" name="图片 4">
            <a:extLst>
              <a:ext uri="{FF2B5EF4-FFF2-40B4-BE49-F238E27FC236}">
                <a16:creationId xmlns:a16="http://schemas.microsoft.com/office/drawing/2014/main" id="{0DDFBE50-DD8E-4712-A5B3-831D96AE8AF7}"/>
              </a:ext>
            </a:extLst>
          </p:cNvPr>
          <p:cNvPicPr>
            <a:picLocks noChangeAspect="1"/>
          </p:cNvPicPr>
          <p:nvPr/>
        </p:nvPicPr>
        <p:blipFill>
          <a:blip r:embed="rId4"/>
          <a:stretch>
            <a:fillRect/>
          </a:stretch>
        </p:blipFill>
        <p:spPr>
          <a:xfrm>
            <a:off x="2228849" y="3858491"/>
            <a:ext cx="4550481" cy="2611582"/>
          </a:xfrm>
          <a:prstGeom prst="rect">
            <a:avLst/>
          </a:prstGeom>
        </p:spPr>
      </p:pic>
      <p:sp>
        <p:nvSpPr>
          <p:cNvPr id="7" name="Text Box 27">
            <a:extLst>
              <a:ext uri="{FF2B5EF4-FFF2-40B4-BE49-F238E27FC236}">
                <a16:creationId xmlns:a16="http://schemas.microsoft.com/office/drawing/2014/main" id="{F3B52290-2F3C-539A-67EA-D18C6A95B000}"/>
              </a:ext>
            </a:extLst>
          </p:cNvPr>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endPar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DD771141-A741-B57D-44B2-7347A5B2D208}"/>
              </a:ext>
            </a:extLst>
          </p:cNvPr>
          <p:cNvSpPr txBox="1">
            <a:spLocks/>
          </p:cNvSpPr>
          <p:nvPr/>
        </p:nvSpPr>
        <p:spPr>
          <a:xfrm>
            <a:off x="472786" y="1068531"/>
            <a:ext cx="8042564" cy="1846120"/>
          </a:xfrm>
          <a:prstGeom prst="rect">
            <a:avLst/>
          </a:prstGeom>
          <a:ln>
            <a:solidFill>
              <a:srgbClr val="C00000"/>
            </a:solidFill>
          </a:ln>
        </p:spPr>
        <p:txBody>
          <a:bodyPr vert="horz" lIns="91440" tIns="45720" rIns="91440" bIns="45720" rtlCol="0">
            <a:noAutofit/>
          </a:bodyPr>
          <a:lst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spcBef>
                <a:spcPts val="0"/>
              </a:spcBef>
              <a:buFont typeface="Wingdings" panose="05000000000000000000" pitchFamily="2" charset="2"/>
              <a:buChar char="Ø"/>
            </a:pPr>
            <a:r>
              <a:rPr lang="zh-CN" altLang="zh-CN" sz="2800" dirty="0">
                <a:solidFill>
                  <a:srgbClr val="FF0000"/>
                </a:solidFill>
              </a:rPr>
              <a:t>自然语言处理</a:t>
            </a:r>
            <a:r>
              <a:rPr lang="zh-CN" altLang="en-US" sz="2800" dirty="0">
                <a:solidFill>
                  <a:srgbClr val="FF0000"/>
                </a:solidFill>
              </a:rPr>
              <a:t>的主要困难</a:t>
            </a:r>
            <a:endParaRPr lang="en-US" altLang="zh-CN" sz="2800" dirty="0">
              <a:solidFill>
                <a:srgbClr val="FF0000"/>
              </a:solidFill>
            </a:endParaRPr>
          </a:p>
          <a:p>
            <a:pPr marL="522287" indent="-342900" algn="just">
              <a:lnSpc>
                <a:spcPct val="140000"/>
              </a:lnSpc>
              <a:spcBef>
                <a:spcPts val="0"/>
              </a:spcBef>
              <a:buFont typeface="Arial" panose="020B0604020202020204" pitchFamily="34" charset="0"/>
              <a:buChar char="•"/>
            </a:pPr>
            <a:r>
              <a:rPr lang="zh-CN" altLang="en-US" sz="2800" dirty="0">
                <a:solidFill>
                  <a:schemeClr val="tx1"/>
                </a:solidFill>
              </a:rPr>
              <a:t>自然语言处理的困难可以罗列出来很多，其关键在于</a:t>
            </a:r>
            <a:r>
              <a:rPr lang="zh-CN" altLang="en-US" sz="2800" dirty="0">
                <a:solidFill>
                  <a:srgbClr val="FF0000"/>
                </a:solidFill>
              </a:rPr>
              <a:t>消除歧义</a:t>
            </a:r>
            <a:r>
              <a:rPr lang="zh-CN" altLang="en-US" sz="2800" dirty="0">
                <a:solidFill>
                  <a:schemeClr val="tx1"/>
                </a:solidFill>
              </a:rPr>
              <a:t>问题。</a:t>
            </a:r>
          </a:p>
        </p:txBody>
      </p:sp>
    </p:spTree>
    <p:extLst>
      <p:ext uri="{BB962C8B-B14F-4D97-AF65-F5344CB8AC3E}">
        <p14:creationId xmlns:p14="http://schemas.microsoft.com/office/powerpoint/2010/main" val="165126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5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82781" y="1334060"/>
            <a:ext cx="7453746" cy="3670236"/>
          </a:xfrm>
          <a:prstGeom prst="rect">
            <a:avLst/>
          </a:prstGeom>
        </p:spPr>
        <p:txBody>
          <a:bodyPr wrap="square">
            <a:spAutoFit/>
          </a:bodyPr>
          <a:lstStyle/>
          <a:p>
            <a:pPr>
              <a:lnSpc>
                <a:spcPct val="150000"/>
              </a:lnSpc>
              <a:buClr>
                <a:srgbClr val="0070C0"/>
              </a:buClr>
            </a:pPr>
            <a:r>
              <a:rPr lang="en-US" altLang="zh-CN" sz="3200" dirty="0">
                <a:solidFill>
                  <a:srgbClr val="0070C0"/>
                </a:solidFill>
                <a:latin typeface="+mn-ea"/>
              </a:rPr>
              <a:t>1</a:t>
            </a:r>
            <a:r>
              <a:rPr lang="zh-CN" altLang="en-US" sz="3200" dirty="0">
                <a:solidFill>
                  <a:srgbClr val="0070C0"/>
                </a:solidFill>
                <a:latin typeface="+mn-ea"/>
              </a:rPr>
              <a:t>、自然语言处理概述</a:t>
            </a:r>
            <a:endParaRPr lang="en-US" altLang="zh-CN" sz="3200" dirty="0">
              <a:solidFill>
                <a:srgbClr val="0070C0"/>
              </a:solidFill>
              <a:latin typeface="+mn-ea"/>
            </a:endParaRPr>
          </a:p>
          <a:p>
            <a:pPr>
              <a:lnSpc>
                <a:spcPct val="150000"/>
              </a:lnSpc>
              <a:buClr>
                <a:srgbClr val="0070C0"/>
              </a:buClr>
            </a:pPr>
            <a:r>
              <a:rPr lang="en-US" altLang="zh-CN" sz="3200" dirty="0">
                <a:solidFill>
                  <a:srgbClr val="0070C0"/>
                </a:solidFill>
                <a:latin typeface="+mn-ea"/>
              </a:rPr>
              <a:t>2</a:t>
            </a:r>
            <a:r>
              <a:rPr lang="zh-CN" altLang="en-US" sz="3200" dirty="0">
                <a:solidFill>
                  <a:srgbClr val="0070C0"/>
                </a:solidFill>
                <a:latin typeface="+mn-ea"/>
              </a:rPr>
              <a:t>、自然处理的研究任务</a:t>
            </a:r>
            <a:endParaRPr lang="en-US" altLang="zh-CN" sz="3200" dirty="0">
              <a:solidFill>
                <a:srgbClr val="0070C0"/>
              </a:solidFill>
              <a:latin typeface="+mn-ea"/>
            </a:endParaRPr>
          </a:p>
          <a:p>
            <a:pPr>
              <a:lnSpc>
                <a:spcPct val="150000"/>
              </a:lnSpc>
              <a:buClr>
                <a:srgbClr val="0070C0"/>
              </a:buClr>
            </a:pPr>
            <a:r>
              <a:rPr lang="en-US" altLang="zh-CN" sz="3200" dirty="0">
                <a:solidFill>
                  <a:srgbClr val="0070C0"/>
                </a:solidFill>
                <a:latin typeface="+mn-ea"/>
              </a:rPr>
              <a:t>3</a:t>
            </a:r>
            <a:r>
              <a:rPr lang="zh-CN" altLang="en-US" sz="3200" dirty="0">
                <a:solidFill>
                  <a:srgbClr val="0070C0"/>
                </a:solidFill>
                <a:latin typeface="+mn-ea"/>
              </a:rPr>
              <a:t>、自然语言处理的发展历程</a:t>
            </a:r>
          </a:p>
          <a:p>
            <a:pPr>
              <a:lnSpc>
                <a:spcPct val="150000"/>
              </a:lnSpc>
              <a:buClr>
                <a:srgbClr val="0070C0"/>
              </a:buClr>
            </a:pPr>
            <a:r>
              <a:rPr lang="en-US" altLang="zh-CN" sz="3200" dirty="0">
                <a:solidFill>
                  <a:srgbClr val="0070C0"/>
                </a:solidFill>
                <a:latin typeface="+mn-ea"/>
              </a:rPr>
              <a:t>4</a:t>
            </a:r>
            <a:r>
              <a:rPr lang="zh-CN" altLang="en-US" sz="3200" dirty="0">
                <a:solidFill>
                  <a:srgbClr val="0070C0"/>
                </a:solidFill>
                <a:latin typeface="+mn-ea"/>
              </a:rPr>
              <a:t>、自然语言处理典型应用和案例解析</a:t>
            </a:r>
          </a:p>
          <a:p>
            <a:pPr>
              <a:lnSpc>
                <a:spcPct val="150000"/>
              </a:lnSpc>
              <a:buClr>
                <a:srgbClr val="0070C0"/>
              </a:buClr>
            </a:pPr>
            <a:r>
              <a:rPr lang="en-US" altLang="zh-CN" sz="3200" dirty="0">
                <a:solidFill>
                  <a:srgbClr val="0070C0"/>
                </a:solidFill>
                <a:latin typeface="+mn-ea"/>
              </a:rPr>
              <a:t>5</a:t>
            </a:r>
            <a:r>
              <a:rPr lang="zh-CN" altLang="en-US" sz="3200" dirty="0">
                <a:solidFill>
                  <a:srgbClr val="0070C0"/>
                </a:solidFill>
                <a:latin typeface="+mn-ea"/>
              </a:rPr>
              <a:t>、自然语言处理与人工智能</a:t>
            </a:r>
            <a:endParaRPr lang="en-US" altLang="zh-CN" sz="3200" dirty="0">
              <a:solidFill>
                <a:srgbClr val="0070C0"/>
              </a:solidFill>
              <a:latin typeface="+mn-ea"/>
            </a:endParaRPr>
          </a:p>
        </p:txBody>
      </p:sp>
      <p:sp>
        <p:nvSpPr>
          <p:cNvPr id="3" name="标题 2">
            <a:extLst>
              <a:ext uri="{FF2B5EF4-FFF2-40B4-BE49-F238E27FC236}">
                <a16:creationId xmlns:a16="http://schemas.microsoft.com/office/drawing/2014/main" id="{6700EA87-DBA6-4359-FB65-E93A40085421}"/>
              </a:ext>
            </a:extLst>
          </p:cNvPr>
          <p:cNvSpPr>
            <a:spLocks noGrp="1"/>
          </p:cNvSpPr>
          <p:nvPr>
            <p:ph type="title"/>
          </p:nvPr>
        </p:nvSpPr>
        <p:spPr>
          <a:xfrm>
            <a:off x="0" y="4399"/>
            <a:ext cx="9144000" cy="817721"/>
          </a:xfrm>
        </p:spPr>
        <p:txBody>
          <a:bodyPr/>
          <a:lstStyle/>
          <a:p>
            <a:pPr indent="360363" algn="l"/>
            <a:r>
              <a:rPr lang="zh-CN" altLang="en-US" sz="4400" dirty="0">
                <a:latin typeface="方正姚体" panose="02010601030101010101" pitchFamily="2" charset="-122"/>
                <a:ea typeface="方正姚体" panose="02010601030101010101" pitchFamily="2" charset="-122"/>
              </a:rPr>
              <a:t>自然语言处理</a:t>
            </a:r>
          </a:p>
        </p:txBody>
      </p:sp>
    </p:spTree>
  </p:cSld>
  <p:clrMapOvr>
    <a:masterClrMapping/>
  </p:clrMapOvr>
  <p:transition spd="slow" advTm="392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7">
            <a:extLst>
              <a:ext uri="{FF2B5EF4-FFF2-40B4-BE49-F238E27FC236}">
                <a16:creationId xmlns:a16="http://schemas.microsoft.com/office/drawing/2014/main" id="{09ECC783-84FC-3C6C-E55B-F50FB80481E6}"/>
              </a:ext>
            </a:extLst>
          </p:cNvPr>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endPar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7" name="内容占位符 2">
            <a:extLst>
              <a:ext uri="{FF2B5EF4-FFF2-40B4-BE49-F238E27FC236}">
                <a16:creationId xmlns:a16="http://schemas.microsoft.com/office/drawing/2014/main" id="{B271EBCA-05C0-3F96-3A7E-01EF2AB81A78}"/>
              </a:ext>
            </a:extLst>
          </p:cNvPr>
          <p:cNvSpPr txBox="1">
            <a:spLocks/>
          </p:cNvSpPr>
          <p:nvPr/>
        </p:nvSpPr>
        <p:spPr>
          <a:xfrm>
            <a:off x="472786" y="1068530"/>
            <a:ext cx="8042564" cy="2677559"/>
          </a:xfrm>
          <a:prstGeom prst="rect">
            <a:avLst/>
          </a:prstGeom>
          <a:ln>
            <a:solidFill>
              <a:srgbClr val="C00000"/>
            </a:solidFill>
          </a:ln>
        </p:spPr>
        <p:txBody>
          <a:bodyPr vert="horz" lIns="91440" tIns="45720" rIns="91440" bIns="45720" rtlCol="0">
            <a:noAutofit/>
          </a:bodyPr>
          <a:lst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spcBef>
                <a:spcPts val="0"/>
              </a:spcBef>
              <a:buFont typeface="Wingdings" panose="05000000000000000000" pitchFamily="2" charset="2"/>
              <a:buChar char="Ø"/>
            </a:pPr>
            <a:r>
              <a:rPr lang="zh-CN" altLang="zh-CN" sz="2800" dirty="0">
                <a:solidFill>
                  <a:srgbClr val="FF0000"/>
                </a:solidFill>
              </a:rPr>
              <a:t>自然语言处理</a:t>
            </a:r>
            <a:r>
              <a:rPr lang="zh-CN" altLang="en-US" sz="2800" dirty="0">
                <a:solidFill>
                  <a:srgbClr val="FF0000"/>
                </a:solidFill>
              </a:rPr>
              <a:t>的主要困难</a:t>
            </a:r>
            <a:endParaRPr lang="en-US" altLang="zh-CN" sz="2800" dirty="0">
              <a:solidFill>
                <a:srgbClr val="FF0000"/>
              </a:solidFill>
            </a:endParaRPr>
          </a:p>
          <a:p>
            <a:pPr marL="522287" indent="-342900" algn="just">
              <a:lnSpc>
                <a:spcPct val="140000"/>
              </a:lnSpc>
              <a:spcBef>
                <a:spcPts val="0"/>
              </a:spcBef>
              <a:buFont typeface="Arial" panose="020B0604020202020204" pitchFamily="34" charset="0"/>
              <a:buChar char="•"/>
            </a:pPr>
            <a:r>
              <a:rPr lang="zh-CN" altLang="en-US" dirty="0">
                <a:solidFill>
                  <a:schemeClr val="tx1"/>
                </a:solidFill>
              </a:rPr>
              <a:t>语言中的歧义，体现在</a:t>
            </a:r>
            <a:r>
              <a:rPr lang="zh-CN" altLang="en-US" dirty="0">
                <a:solidFill>
                  <a:srgbClr val="FF0000"/>
                </a:solidFill>
              </a:rPr>
              <a:t>词法、句法及语义</a:t>
            </a:r>
            <a:r>
              <a:rPr lang="zh-CN" altLang="en-US" dirty="0">
                <a:solidFill>
                  <a:schemeClr val="tx1"/>
                </a:solidFill>
              </a:rPr>
              <a:t>三个层次上。</a:t>
            </a:r>
            <a:endParaRPr lang="en-US" altLang="zh-CN" dirty="0">
              <a:solidFill>
                <a:schemeClr val="tx1"/>
              </a:solidFill>
            </a:endParaRPr>
          </a:p>
          <a:p>
            <a:pPr marL="522287" indent="-342900" algn="just">
              <a:lnSpc>
                <a:spcPct val="140000"/>
              </a:lnSpc>
              <a:spcBef>
                <a:spcPts val="0"/>
              </a:spcBef>
              <a:buFont typeface="Arial" panose="020B0604020202020204" pitchFamily="34" charset="0"/>
              <a:buChar char="•"/>
            </a:pPr>
            <a:r>
              <a:rPr lang="zh-CN" altLang="en-US" dirty="0">
                <a:solidFill>
                  <a:srgbClr val="FF0000"/>
                </a:solidFill>
              </a:rPr>
              <a:t>歧义</a:t>
            </a:r>
            <a:r>
              <a:rPr lang="zh-CN" altLang="en-US" dirty="0">
                <a:solidFill>
                  <a:schemeClr val="tx1"/>
                </a:solidFill>
              </a:rPr>
              <a:t>的产生是由于自然语言所描述的对象</a:t>
            </a:r>
            <a:r>
              <a:rPr lang="en-US" altLang="zh-CN" dirty="0">
                <a:solidFill>
                  <a:schemeClr val="tx1"/>
                </a:solidFill>
              </a:rPr>
              <a:t>――</a:t>
            </a:r>
            <a:r>
              <a:rPr lang="zh-CN" altLang="en-US" dirty="0">
                <a:solidFill>
                  <a:schemeClr val="tx1"/>
                </a:solidFill>
              </a:rPr>
              <a:t>人类活动非常复杂，而语言的词汇和句法规则是有限的，造成同一种语言形式可能具有多种含义。</a:t>
            </a:r>
          </a:p>
        </p:txBody>
      </p:sp>
      <p:sp>
        <p:nvSpPr>
          <p:cNvPr id="2" name="矩形 1">
            <a:extLst>
              <a:ext uri="{FF2B5EF4-FFF2-40B4-BE49-F238E27FC236}">
                <a16:creationId xmlns:a16="http://schemas.microsoft.com/office/drawing/2014/main" id="{17AEECA0-1257-2407-D051-BC4237D69729}"/>
              </a:ext>
            </a:extLst>
          </p:cNvPr>
          <p:cNvSpPr/>
          <p:nvPr/>
        </p:nvSpPr>
        <p:spPr>
          <a:xfrm>
            <a:off x="472786" y="4004187"/>
            <a:ext cx="8042564" cy="207214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538163" indent="-361950" algn="just">
              <a:lnSpc>
                <a:spcPct val="130000"/>
              </a:lnSpc>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我单身的原因很简单：原来</a:t>
            </a:r>
            <a:r>
              <a:rPr lang="zh-CN" altLang="en-US" sz="2400" b="1" dirty="0">
                <a:latin typeface="楷体" panose="02010609060101010101" pitchFamily="49" charset="-122"/>
                <a:ea typeface="楷体" panose="02010609060101010101" pitchFamily="49" charset="-122"/>
              </a:rPr>
              <a:t>谁都看不上</a:t>
            </a:r>
            <a:r>
              <a:rPr lang="zh-CN" altLang="en-US" sz="2400" dirty="0">
                <a:latin typeface="楷体" panose="02010609060101010101" pitchFamily="49" charset="-122"/>
                <a:ea typeface="楷体" panose="02010609060101010101" pitchFamily="49" charset="-122"/>
              </a:rPr>
              <a:t>，现在</a:t>
            </a:r>
            <a:r>
              <a:rPr lang="zh-CN" altLang="en-US" sz="2400" b="1" dirty="0">
                <a:latin typeface="楷体" panose="02010609060101010101" pitchFamily="49" charset="-122"/>
                <a:ea typeface="楷体" panose="02010609060101010101" pitchFamily="49" charset="-122"/>
              </a:rPr>
              <a:t>谁都看不上</a:t>
            </a:r>
            <a:endParaRPr lang="zh-CN" altLang="en-US" sz="2400" dirty="0">
              <a:latin typeface="楷体" panose="02010609060101010101" pitchFamily="49" charset="-122"/>
              <a:ea typeface="楷体" panose="02010609060101010101" pitchFamily="49" charset="-122"/>
            </a:endParaRPr>
          </a:p>
          <a:p>
            <a:pPr marL="538163" indent="-361950" algn="just">
              <a:lnSpc>
                <a:spcPct val="130000"/>
              </a:lnSpc>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我单身的原因也很简单：原来</a:t>
            </a:r>
            <a:r>
              <a:rPr lang="zh-CN" altLang="en-US" sz="2400" b="1" dirty="0">
                <a:latin typeface="楷体" panose="02010609060101010101" pitchFamily="49" charset="-122"/>
                <a:ea typeface="楷体" panose="02010609060101010101" pitchFamily="49" charset="-122"/>
              </a:rPr>
              <a:t>喜欢一个人</a:t>
            </a:r>
            <a:r>
              <a:rPr lang="zh-CN" altLang="en-US" sz="2400" dirty="0">
                <a:latin typeface="楷体" panose="02010609060101010101" pitchFamily="49" charset="-122"/>
                <a:ea typeface="楷体" panose="02010609060101010101" pitchFamily="49" charset="-122"/>
              </a:rPr>
              <a:t>，现在</a:t>
            </a:r>
            <a:r>
              <a:rPr lang="zh-CN" altLang="en-US" sz="2400" b="1" dirty="0">
                <a:latin typeface="楷体" panose="02010609060101010101" pitchFamily="49" charset="-122"/>
                <a:ea typeface="楷体" panose="02010609060101010101" pitchFamily="49" charset="-122"/>
              </a:rPr>
              <a:t>喜欢一个人</a:t>
            </a:r>
          </a:p>
        </p:txBody>
      </p:sp>
    </p:spTree>
    <p:extLst>
      <p:ext uri="{BB962C8B-B14F-4D97-AF65-F5344CB8AC3E}">
        <p14:creationId xmlns:p14="http://schemas.microsoft.com/office/powerpoint/2010/main" val="188575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75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1000"/>
                                        <p:tgtEl>
                                          <p:spTgt spid="2">
                                            <p:txEl>
                                              <p:pRg st="0" end="0"/>
                                            </p:txEl>
                                          </p:spTgt>
                                        </p:tgtEl>
                                      </p:cBhvr>
                                    </p:animEffect>
                                    <p:anim calcmode="lin" valueType="num">
                                      <p:cBhvr>
                                        <p:cTn id="23"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xEl>
                                              <p:pRg st="1" end="1"/>
                                            </p:txEl>
                                          </p:spTgt>
                                        </p:tgtEl>
                                        <p:attrNameLst>
                                          <p:attrName>style.visibility</p:attrName>
                                        </p:attrNameLst>
                                      </p:cBhvr>
                                      <p:to>
                                        <p:strVal val="visible"/>
                                      </p:to>
                                    </p:set>
                                    <p:animEffect transition="in" filter="fade">
                                      <p:cBhvr>
                                        <p:cTn id="29" dur="1000"/>
                                        <p:tgtEl>
                                          <p:spTgt spid="2">
                                            <p:txEl>
                                              <p:pRg st="1" end="1"/>
                                            </p:txEl>
                                          </p:spTgt>
                                        </p:tgtEl>
                                      </p:cBhvr>
                                    </p:animEffect>
                                    <p:anim calcmode="lin" valueType="num">
                                      <p:cBhvr>
                                        <p:cTn id="30"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39E5CC14-3ECD-44CE-B787-8CF5CB1FF544}"/>
              </a:ext>
            </a:extLst>
          </p:cNvPr>
          <p:cNvGraphicFramePr>
            <a:graphicFrameLocks noGrp="1"/>
          </p:cNvGraphicFramePr>
          <p:nvPr>
            <p:extLst>
              <p:ext uri="{D42A27DB-BD31-4B8C-83A1-F6EECF244321}">
                <p14:modId xmlns:p14="http://schemas.microsoft.com/office/powerpoint/2010/main" val="4613105"/>
              </p:ext>
            </p:extLst>
          </p:nvPr>
        </p:nvGraphicFramePr>
        <p:xfrm>
          <a:off x="472786" y="3945194"/>
          <a:ext cx="8042564" cy="2553399"/>
        </p:xfrm>
        <a:graphic>
          <a:graphicData uri="http://schemas.openxmlformats.org/drawingml/2006/table">
            <a:tbl>
              <a:tblPr firstRow="1" firstCol="1" bandRow="1">
                <a:tableStyleId>{5C22544A-7EE6-4342-B048-85BDC9FD1C3A}</a:tableStyleId>
              </a:tblPr>
              <a:tblGrid>
                <a:gridCol w="8042564">
                  <a:extLst>
                    <a:ext uri="{9D8B030D-6E8A-4147-A177-3AD203B41FA5}">
                      <a16:colId xmlns:a16="http://schemas.microsoft.com/office/drawing/2014/main" val="1010896928"/>
                    </a:ext>
                  </a:extLst>
                </a:gridCol>
              </a:tblGrid>
              <a:tr h="2494320">
                <a:tc>
                  <a:txBody>
                    <a:bodyPr/>
                    <a:lstStyle/>
                    <a:p>
                      <a:pPr algn="just">
                        <a:lnSpc>
                          <a:spcPct val="130000"/>
                        </a:lnSpc>
                        <a:spcAft>
                          <a:spcPts val="0"/>
                        </a:spcAft>
                      </a:pPr>
                      <a:r>
                        <a:rPr lang="zh-CN" sz="2200" b="0" i="0" kern="100" dirty="0">
                          <a:solidFill>
                            <a:schemeClr val="tx1"/>
                          </a:solidFill>
                          <a:effectLst/>
                          <a:latin typeface="楷体" panose="02010609060101010101" pitchFamily="49" charset="-122"/>
                          <a:ea typeface="楷体" panose="02010609060101010101" pitchFamily="49" charset="-122"/>
                        </a:rPr>
                        <a:t>词语切分歧义</a:t>
                      </a:r>
                      <a:r>
                        <a:rPr lang="en-US" sz="2200" b="0" i="0" kern="100" dirty="0">
                          <a:solidFill>
                            <a:schemeClr val="tx1"/>
                          </a:solidFill>
                          <a:effectLst/>
                          <a:latin typeface="楷体" panose="02010609060101010101" pitchFamily="49" charset="-122"/>
                          <a:ea typeface="楷体" panose="02010609060101010101" pitchFamily="49" charset="-122"/>
                        </a:rPr>
                        <a:t>: </a:t>
                      </a:r>
                      <a:r>
                        <a:rPr lang="zh-CN" sz="2200" b="0" i="0" kern="100" dirty="0">
                          <a:solidFill>
                            <a:schemeClr val="tx1"/>
                          </a:solidFill>
                          <a:effectLst/>
                          <a:latin typeface="楷体" panose="02010609060101010101" pitchFamily="49" charset="-122"/>
                          <a:ea typeface="楷体" panose="02010609060101010101" pitchFamily="49" charset="-122"/>
                        </a:rPr>
                        <a:t>白天鹅</a:t>
                      </a:r>
                    </a:p>
                    <a:p>
                      <a:pPr algn="just">
                        <a:lnSpc>
                          <a:spcPct val="130000"/>
                        </a:lnSpc>
                        <a:spcAft>
                          <a:spcPts val="0"/>
                        </a:spcAft>
                      </a:pPr>
                      <a:r>
                        <a:rPr lang="zh-CN" sz="2200" b="0" i="0" kern="100" dirty="0">
                          <a:solidFill>
                            <a:schemeClr val="tx1"/>
                          </a:solidFill>
                          <a:effectLst/>
                          <a:latin typeface="楷体" panose="02010609060101010101" pitchFamily="49" charset="-122"/>
                          <a:ea typeface="楷体" panose="02010609060101010101" pitchFamily="49" charset="-122"/>
                        </a:rPr>
                        <a:t>可能的切分：白天鹅</a:t>
                      </a:r>
                      <a:r>
                        <a:rPr lang="en-US" sz="2200" b="0" i="0" kern="100" dirty="0">
                          <a:solidFill>
                            <a:schemeClr val="tx1"/>
                          </a:solidFill>
                          <a:effectLst/>
                          <a:latin typeface="楷体" panose="02010609060101010101" pitchFamily="49" charset="-122"/>
                          <a:ea typeface="楷体" panose="02010609060101010101" pitchFamily="49" charset="-122"/>
                        </a:rPr>
                        <a:t>/---</a:t>
                      </a:r>
                      <a:r>
                        <a:rPr lang="zh-CN" sz="2200" b="0" i="0" kern="100" dirty="0">
                          <a:solidFill>
                            <a:schemeClr val="tx1"/>
                          </a:solidFill>
                          <a:effectLst/>
                          <a:latin typeface="楷体" panose="02010609060101010101" pitchFamily="49" charset="-122"/>
                          <a:ea typeface="楷体" panose="02010609060101010101" pitchFamily="49" charset="-122"/>
                        </a:rPr>
                        <a:t>白</a:t>
                      </a:r>
                      <a:r>
                        <a:rPr lang="en-US" sz="2200" b="0" i="0" kern="100" dirty="0">
                          <a:solidFill>
                            <a:schemeClr val="tx1"/>
                          </a:solidFill>
                          <a:effectLst/>
                          <a:latin typeface="楷体" panose="02010609060101010101" pitchFamily="49" charset="-122"/>
                          <a:ea typeface="楷体" panose="02010609060101010101" pitchFamily="49" charset="-122"/>
                        </a:rPr>
                        <a:t>/ </a:t>
                      </a:r>
                      <a:r>
                        <a:rPr lang="zh-CN" sz="2200" b="0" i="0" kern="100" dirty="0">
                          <a:solidFill>
                            <a:schemeClr val="tx1"/>
                          </a:solidFill>
                          <a:effectLst/>
                          <a:latin typeface="楷体" panose="02010609060101010101" pitchFamily="49" charset="-122"/>
                          <a:ea typeface="楷体" panose="02010609060101010101" pitchFamily="49" charset="-122"/>
                        </a:rPr>
                        <a:t>天鹅</a:t>
                      </a:r>
                      <a:r>
                        <a:rPr lang="en-US" sz="2200" b="0" i="0" kern="100" dirty="0">
                          <a:solidFill>
                            <a:schemeClr val="tx1"/>
                          </a:solidFill>
                          <a:effectLst/>
                          <a:latin typeface="楷体" panose="02010609060101010101" pitchFamily="49" charset="-122"/>
                          <a:ea typeface="楷体" panose="02010609060101010101" pitchFamily="49" charset="-122"/>
                        </a:rPr>
                        <a:t>/---</a:t>
                      </a:r>
                      <a:r>
                        <a:rPr lang="zh-CN" sz="2200" b="0" i="0" kern="100" dirty="0">
                          <a:solidFill>
                            <a:schemeClr val="tx1"/>
                          </a:solidFill>
                          <a:effectLst/>
                          <a:latin typeface="楷体" panose="02010609060101010101" pitchFamily="49" charset="-122"/>
                          <a:ea typeface="楷体" panose="02010609060101010101" pitchFamily="49" charset="-122"/>
                        </a:rPr>
                        <a:t>白天</a:t>
                      </a:r>
                      <a:r>
                        <a:rPr lang="en-US" sz="2200" b="0" i="0" kern="100" dirty="0">
                          <a:solidFill>
                            <a:schemeClr val="tx1"/>
                          </a:solidFill>
                          <a:effectLst/>
                          <a:latin typeface="楷体" panose="02010609060101010101" pitchFamily="49" charset="-122"/>
                          <a:ea typeface="楷体" panose="02010609060101010101" pitchFamily="49" charset="-122"/>
                        </a:rPr>
                        <a:t>/ </a:t>
                      </a:r>
                      <a:r>
                        <a:rPr lang="zh-CN" sz="2200" b="0" i="0" kern="100" dirty="0">
                          <a:solidFill>
                            <a:schemeClr val="tx1"/>
                          </a:solidFill>
                          <a:effectLst/>
                          <a:latin typeface="楷体" panose="02010609060101010101" pitchFamily="49" charset="-122"/>
                          <a:ea typeface="楷体" panose="02010609060101010101" pitchFamily="49" charset="-122"/>
                        </a:rPr>
                        <a:t>鹅</a:t>
                      </a:r>
                      <a:r>
                        <a:rPr lang="en-US" sz="2200" b="0" i="0" kern="100" dirty="0">
                          <a:solidFill>
                            <a:schemeClr val="tx1"/>
                          </a:solidFill>
                          <a:effectLst/>
                          <a:latin typeface="楷体" panose="02010609060101010101" pitchFamily="49" charset="-122"/>
                          <a:ea typeface="楷体" panose="02010609060101010101" pitchFamily="49" charset="-122"/>
                        </a:rPr>
                        <a:t>/---</a:t>
                      </a:r>
                      <a:r>
                        <a:rPr lang="zh-CN" sz="2200" b="0" i="0" kern="100" dirty="0">
                          <a:solidFill>
                            <a:schemeClr val="tx1"/>
                          </a:solidFill>
                          <a:effectLst/>
                          <a:latin typeface="楷体" panose="02010609060101010101" pitchFamily="49" charset="-122"/>
                          <a:ea typeface="楷体" panose="02010609060101010101" pitchFamily="49" charset="-122"/>
                        </a:rPr>
                        <a:t>白</a:t>
                      </a:r>
                      <a:r>
                        <a:rPr lang="en-US" sz="2200" b="0" i="0" kern="100" dirty="0">
                          <a:solidFill>
                            <a:schemeClr val="tx1"/>
                          </a:solidFill>
                          <a:effectLst/>
                          <a:latin typeface="楷体" panose="02010609060101010101" pitchFamily="49" charset="-122"/>
                          <a:ea typeface="楷体" panose="02010609060101010101" pitchFamily="49" charset="-122"/>
                        </a:rPr>
                        <a:t>/ </a:t>
                      </a:r>
                      <a:r>
                        <a:rPr lang="zh-CN" sz="2200" b="0" i="0" kern="100" dirty="0">
                          <a:solidFill>
                            <a:schemeClr val="tx1"/>
                          </a:solidFill>
                          <a:effectLst/>
                          <a:latin typeface="楷体" panose="02010609060101010101" pitchFamily="49" charset="-122"/>
                          <a:ea typeface="楷体" panose="02010609060101010101" pitchFamily="49" charset="-122"/>
                        </a:rPr>
                        <a:t>天</a:t>
                      </a:r>
                      <a:r>
                        <a:rPr lang="en-US" sz="2200" b="0" i="0" kern="100" dirty="0">
                          <a:solidFill>
                            <a:schemeClr val="tx1"/>
                          </a:solidFill>
                          <a:effectLst/>
                          <a:latin typeface="楷体" panose="02010609060101010101" pitchFamily="49" charset="-122"/>
                          <a:ea typeface="楷体" panose="02010609060101010101" pitchFamily="49" charset="-122"/>
                        </a:rPr>
                        <a:t>/ </a:t>
                      </a:r>
                      <a:r>
                        <a:rPr lang="zh-CN" sz="2200" b="0" i="0" kern="100" dirty="0">
                          <a:solidFill>
                            <a:schemeClr val="tx1"/>
                          </a:solidFill>
                          <a:effectLst/>
                          <a:latin typeface="楷体" panose="02010609060101010101" pitchFamily="49" charset="-122"/>
                          <a:ea typeface="楷体" panose="02010609060101010101" pitchFamily="49" charset="-122"/>
                        </a:rPr>
                        <a:t>鹅</a:t>
                      </a:r>
                      <a:r>
                        <a:rPr lang="en-US" sz="2200" b="0" i="0" kern="100" dirty="0">
                          <a:solidFill>
                            <a:schemeClr val="tx1"/>
                          </a:solidFill>
                          <a:effectLst/>
                          <a:latin typeface="楷体" panose="02010609060101010101" pitchFamily="49" charset="-122"/>
                          <a:ea typeface="楷体" panose="02010609060101010101" pitchFamily="49" charset="-122"/>
                        </a:rPr>
                        <a:t>/</a:t>
                      </a:r>
                      <a:endParaRPr lang="zh-CN" sz="2200" b="0" i="0" kern="100" dirty="0">
                        <a:solidFill>
                          <a:schemeClr val="tx1"/>
                        </a:solidFill>
                        <a:effectLst/>
                        <a:latin typeface="楷体" panose="02010609060101010101" pitchFamily="49" charset="-122"/>
                        <a:ea typeface="楷体" panose="02010609060101010101" pitchFamily="49" charset="-122"/>
                      </a:endParaRPr>
                    </a:p>
                    <a:p>
                      <a:pPr algn="just">
                        <a:lnSpc>
                          <a:spcPct val="130000"/>
                        </a:lnSpc>
                        <a:spcAft>
                          <a:spcPts val="0"/>
                        </a:spcAft>
                      </a:pPr>
                      <a:r>
                        <a:rPr lang="zh-CN" sz="2200" b="0" i="0" kern="100" dirty="0">
                          <a:solidFill>
                            <a:schemeClr val="tx1"/>
                          </a:solidFill>
                          <a:effectLst/>
                          <a:latin typeface="楷体" panose="02010609060101010101" pitchFamily="49" charset="-122"/>
                          <a:ea typeface="楷体" panose="02010609060101010101" pitchFamily="49" charset="-122"/>
                        </a:rPr>
                        <a:t>计算机程序可以按某种算法实现这种切分，给出一种或多种结果。白天鹅飞过来了</a:t>
                      </a:r>
                      <a:r>
                        <a:rPr lang="en-US" sz="2200" b="0" i="0" kern="100" dirty="0">
                          <a:solidFill>
                            <a:schemeClr val="tx1"/>
                          </a:solidFill>
                          <a:effectLst/>
                          <a:latin typeface="楷体" panose="02010609060101010101" pitchFamily="49" charset="-122"/>
                          <a:ea typeface="楷体" panose="02010609060101010101" pitchFamily="49" charset="-122"/>
                        </a:rPr>
                        <a:t>——</a:t>
                      </a:r>
                      <a:r>
                        <a:rPr lang="zh-CN" sz="2200" b="0" i="0" kern="100" dirty="0">
                          <a:solidFill>
                            <a:schemeClr val="tx1"/>
                          </a:solidFill>
                          <a:effectLst/>
                          <a:latin typeface="楷体" panose="02010609060101010101" pitchFamily="49" charset="-122"/>
                          <a:ea typeface="楷体" panose="02010609060101010101" pitchFamily="49" charset="-122"/>
                        </a:rPr>
                        <a:t>白</a:t>
                      </a:r>
                      <a:r>
                        <a:rPr lang="en-US" sz="2200" b="0" i="0" kern="100" dirty="0">
                          <a:solidFill>
                            <a:schemeClr val="tx1"/>
                          </a:solidFill>
                          <a:effectLst/>
                          <a:latin typeface="楷体" panose="02010609060101010101" pitchFamily="49" charset="-122"/>
                          <a:ea typeface="楷体" panose="02010609060101010101" pitchFamily="49" charset="-122"/>
                        </a:rPr>
                        <a:t>/ </a:t>
                      </a:r>
                      <a:r>
                        <a:rPr lang="zh-CN" sz="2200" b="0" i="0" kern="100" dirty="0">
                          <a:solidFill>
                            <a:schemeClr val="tx1"/>
                          </a:solidFill>
                          <a:effectLst/>
                          <a:latin typeface="楷体" panose="02010609060101010101" pitchFamily="49" charset="-122"/>
                          <a:ea typeface="楷体" panose="02010609060101010101" pitchFamily="49" charset="-122"/>
                        </a:rPr>
                        <a:t>天鹅</a:t>
                      </a:r>
                      <a:r>
                        <a:rPr lang="en-US" sz="2200" b="0" i="0" kern="100" dirty="0">
                          <a:solidFill>
                            <a:schemeClr val="tx1"/>
                          </a:solidFill>
                          <a:effectLst/>
                          <a:latin typeface="楷体" panose="02010609060101010101" pitchFamily="49" charset="-122"/>
                          <a:ea typeface="楷体" panose="02010609060101010101" pitchFamily="49" charset="-122"/>
                        </a:rPr>
                        <a:t>/ </a:t>
                      </a:r>
                      <a:r>
                        <a:rPr lang="zh-CN" sz="2200" b="0" i="0" kern="100" dirty="0">
                          <a:solidFill>
                            <a:schemeClr val="tx1"/>
                          </a:solidFill>
                          <a:effectLst/>
                          <a:latin typeface="楷体" panose="02010609060101010101" pitchFamily="49" charset="-122"/>
                          <a:ea typeface="楷体" panose="02010609060101010101" pitchFamily="49" charset="-122"/>
                        </a:rPr>
                        <a:t>飞</a:t>
                      </a:r>
                      <a:r>
                        <a:rPr lang="en-US" sz="2200" b="0" i="0" kern="100" dirty="0">
                          <a:solidFill>
                            <a:schemeClr val="tx1"/>
                          </a:solidFill>
                          <a:effectLst/>
                          <a:latin typeface="楷体" panose="02010609060101010101" pitchFamily="49" charset="-122"/>
                          <a:ea typeface="楷体" panose="02010609060101010101" pitchFamily="49" charset="-122"/>
                        </a:rPr>
                        <a:t>/ </a:t>
                      </a:r>
                      <a:r>
                        <a:rPr lang="zh-CN" sz="2200" b="0" i="0" kern="100" dirty="0">
                          <a:solidFill>
                            <a:schemeClr val="tx1"/>
                          </a:solidFill>
                          <a:effectLst/>
                          <a:latin typeface="楷体" panose="02010609060101010101" pitchFamily="49" charset="-122"/>
                          <a:ea typeface="楷体" panose="02010609060101010101" pitchFamily="49" charset="-122"/>
                        </a:rPr>
                        <a:t>过来</a:t>
                      </a:r>
                      <a:r>
                        <a:rPr lang="en-US" sz="2200" b="0" i="0" kern="100" dirty="0">
                          <a:solidFill>
                            <a:schemeClr val="tx1"/>
                          </a:solidFill>
                          <a:effectLst/>
                          <a:latin typeface="楷体" panose="02010609060101010101" pitchFamily="49" charset="-122"/>
                          <a:ea typeface="楷体" panose="02010609060101010101" pitchFamily="49" charset="-122"/>
                        </a:rPr>
                        <a:t>/ </a:t>
                      </a:r>
                      <a:r>
                        <a:rPr lang="zh-CN" sz="2200" b="0" i="0" kern="100" dirty="0">
                          <a:solidFill>
                            <a:schemeClr val="tx1"/>
                          </a:solidFill>
                          <a:effectLst/>
                          <a:latin typeface="楷体" panose="02010609060101010101" pitchFamily="49" charset="-122"/>
                          <a:ea typeface="楷体" panose="02010609060101010101" pitchFamily="49" charset="-122"/>
                        </a:rPr>
                        <a:t>了</a:t>
                      </a:r>
                    </a:p>
                    <a:p>
                      <a:pPr algn="just">
                        <a:lnSpc>
                          <a:spcPct val="130000"/>
                        </a:lnSpc>
                        <a:spcAft>
                          <a:spcPts val="0"/>
                        </a:spcAft>
                      </a:pPr>
                      <a:r>
                        <a:rPr lang="zh-CN" sz="2200" b="0" i="0" kern="100" dirty="0">
                          <a:solidFill>
                            <a:schemeClr val="tx1"/>
                          </a:solidFill>
                          <a:effectLst/>
                          <a:latin typeface="楷体" panose="02010609060101010101" pitchFamily="49" charset="-122"/>
                          <a:ea typeface="楷体" panose="02010609060101010101" pitchFamily="49" charset="-122"/>
                        </a:rPr>
                        <a:t>白天鹅可以看家</a:t>
                      </a:r>
                      <a:r>
                        <a:rPr lang="en-US" sz="2200" b="0" i="0" kern="100" dirty="0">
                          <a:solidFill>
                            <a:schemeClr val="tx1"/>
                          </a:solidFill>
                          <a:effectLst/>
                          <a:latin typeface="楷体" panose="02010609060101010101" pitchFamily="49" charset="-122"/>
                          <a:ea typeface="楷体" panose="02010609060101010101" pitchFamily="49" charset="-122"/>
                        </a:rPr>
                        <a:t>——</a:t>
                      </a:r>
                      <a:r>
                        <a:rPr lang="zh-CN" sz="2200" b="0" i="0" kern="100" dirty="0">
                          <a:solidFill>
                            <a:schemeClr val="tx1"/>
                          </a:solidFill>
                          <a:effectLst/>
                          <a:latin typeface="楷体" panose="02010609060101010101" pitchFamily="49" charset="-122"/>
                          <a:ea typeface="楷体" panose="02010609060101010101" pitchFamily="49" charset="-122"/>
                        </a:rPr>
                        <a:t>白天</a:t>
                      </a:r>
                      <a:r>
                        <a:rPr lang="en-US" sz="2200" b="0" i="0" kern="100" dirty="0">
                          <a:solidFill>
                            <a:schemeClr val="tx1"/>
                          </a:solidFill>
                          <a:effectLst/>
                          <a:latin typeface="楷体" panose="02010609060101010101" pitchFamily="49" charset="-122"/>
                          <a:ea typeface="楷体" panose="02010609060101010101" pitchFamily="49" charset="-122"/>
                        </a:rPr>
                        <a:t>/ </a:t>
                      </a:r>
                      <a:r>
                        <a:rPr lang="zh-CN" sz="2200" b="0" i="0" kern="100" dirty="0">
                          <a:solidFill>
                            <a:schemeClr val="tx1"/>
                          </a:solidFill>
                          <a:effectLst/>
                          <a:latin typeface="楷体" panose="02010609060101010101" pitchFamily="49" charset="-122"/>
                          <a:ea typeface="楷体" panose="02010609060101010101" pitchFamily="49" charset="-122"/>
                        </a:rPr>
                        <a:t>鹅</a:t>
                      </a:r>
                      <a:r>
                        <a:rPr lang="en-US" sz="2200" b="0" i="0" kern="100" dirty="0">
                          <a:solidFill>
                            <a:schemeClr val="tx1"/>
                          </a:solidFill>
                          <a:effectLst/>
                          <a:latin typeface="楷体" panose="02010609060101010101" pitchFamily="49" charset="-122"/>
                          <a:ea typeface="楷体" panose="02010609060101010101" pitchFamily="49" charset="-122"/>
                        </a:rPr>
                        <a:t>/ </a:t>
                      </a:r>
                      <a:r>
                        <a:rPr lang="zh-CN" sz="2200" b="0" i="0" kern="100" dirty="0">
                          <a:solidFill>
                            <a:schemeClr val="tx1"/>
                          </a:solidFill>
                          <a:effectLst/>
                          <a:latin typeface="楷体" panose="02010609060101010101" pitchFamily="49" charset="-122"/>
                          <a:ea typeface="楷体" panose="02010609060101010101" pitchFamily="49" charset="-122"/>
                        </a:rPr>
                        <a:t>可以</a:t>
                      </a:r>
                      <a:r>
                        <a:rPr lang="en-US" sz="2200" b="0" i="0" kern="100" dirty="0">
                          <a:solidFill>
                            <a:schemeClr val="tx1"/>
                          </a:solidFill>
                          <a:effectLst/>
                          <a:latin typeface="楷体" panose="02010609060101010101" pitchFamily="49" charset="-122"/>
                          <a:ea typeface="楷体" panose="02010609060101010101" pitchFamily="49" charset="-122"/>
                        </a:rPr>
                        <a:t>/ </a:t>
                      </a:r>
                      <a:r>
                        <a:rPr lang="zh-CN" sz="2200" b="0" i="0" kern="100" dirty="0">
                          <a:solidFill>
                            <a:schemeClr val="tx1"/>
                          </a:solidFill>
                          <a:effectLst/>
                          <a:latin typeface="楷体" panose="02010609060101010101" pitchFamily="49" charset="-122"/>
                          <a:ea typeface="楷体" panose="02010609060101010101" pitchFamily="49" charset="-122"/>
                        </a:rPr>
                        <a:t>看</a:t>
                      </a:r>
                      <a:r>
                        <a:rPr lang="en-US" sz="2200" b="0" i="0" kern="100" dirty="0">
                          <a:solidFill>
                            <a:schemeClr val="tx1"/>
                          </a:solidFill>
                          <a:effectLst/>
                          <a:latin typeface="楷体" panose="02010609060101010101" pitchFamily="49" charset="-122"/>
                          <a:ea typeface="楷体" panose="02010609060101010101" pitchFamily="49" charset="-122"/>
                        </a:rPr>
                        <a:t>/ </a:t>
                      </a:r>
                      <a:r>
                        <a:rPr lang="zh-CN" sz="2200" b="0" i="0" kern="100" dirty="0">
                          <a:solidFill>
                            <a:schemeClr val="tx1"/>
                          </a:solidFill>
                          <a:effectLst/>
                          <a:latin typeface="楷体" panose="02010609060101010101" pitchFamily="49" charset="-122"/>
                          <a:ea typeface="楷体" panose="02010609060101010101" pitchFamily="49" charset="-122"/>
                        </a:rPr>
                        <a:t>家</a:t>
                      </a:r>
                      <a:r>
                        <a:rPr lang="en-US" sz="2200" b="0" i="0" kern="100" dirty="0">
                          <a:solidFill>
                            <a:schemeClr val="tx1"/>
                          </a:solidFill>
                          <a:effectLst/>
                          <a:latin typeface="楷体" panose="02010609060101010101" pitchFamily="49" charset="-122"/>
                          <a:ea typeface="楷体" panose="02010609060101010101" pitchFamily="49" charset="-122"/>
                        </a:rPr>
                        <a:t>/</a:t>
                      </a:r>
                      <a:endParaRPr lang="zh-CN" sz="2200" b="0" i="0" kern="100" dirty="0">
                        <a:solidFill>
                          <a:schemeClr val="tx1"/>
                        </a:solidFill>
                        <a:effectLst/>
                        <a:latin typeface="楷体" panose="02010609060101010101" pitchFamily="49" charset="-122"/>
                        <a:ea typeface="楷体" panose="02010609060101010101" pitchFamily="49" charset="-122"/>
                      </a:endParaRPr>
                    </a:p>
                    <a:p>
                      <a:pPr algn="just">
                        <a:lnSpc>
                          <a:spcPct val="130000"/>
                        </a:lnSpc>
                        <a:spcAft>
                          <a:spcPts val="0"/>
                        </a:spcAft>
                      </a:pPr>
                      <a:r>
                        <a:rPr lang="zh-CN" sz="2200" b="0" i="0" kern="100" dirty="0">
                          <a:solidFill>
                            <a:schemeClr val="tx1"/>
                          </a:solidFill>
                          <a:effectLst/>
                          <a:latin typeface="楷体" panose="02010609060101010101" pitchFamily="49" charset="-122"/>
                          <a:ea typeface="楷体" panose="02010609060101010101" pitchFamily="49" charset="-122"/>
                        </a:rPr>
                        <a:t>白天鹅在湖里游泳</a:t>
                      </a:r>
                      <a:r>
                        <a:rPr lang="en-US" sz="2200" b="0" i="0" kern="100" dirty="0">
                          <a:solidFill>
                            <a:schemeClr val="tx1"/>
                          </a:solidFill>
                          <a:effectLst/>
                          <a:latin typeface="楷体" panose="02010609060101010101" pitchFamily="49" charset="-122"/>
                          <a:ea typeface="楷体" panose="02010609060101010101" pitchFamily="49" charset="-122"/>
                        </a:rPr>
                        <a:t>——</a:t>
                      </a:r>
                      <a:r>
                        <a:rPr lang="zh-CN" sz="2200" b="0" i="0" kern="100" dirty="0">
                          <a:solidFill>
                            <a:schemeClr val="tx1"/>
                          </a:solidFill>
                          <a:effectLst/>
                          <a:latin typeface="楷体" panose="02010609060101010101" pitchFamily="49" charset="-122"/>
                          <a:ea typeface="楷体" panose="02010609060101010101" pitchFamily="49" charset="-122"/>
                        </a:rPr>
                        <a:t>白</a:t>
                      </a:r>
                      <a:r>
                        <a:rPr lang="en-US" sz="2200" b="0" i="0" kern="100" dirty="0">
                          <a:solidFill>
                            <a:schemeClr val="tx1"/>
                          </a:solidFill>
                          <a:effectLst/>
                          <a:latin typeface="楷体" panose="02010609060101010101" pitchFamily="49" charset="-122"/>
                          <a:ea typeface="楷体" panose="02010609060101010101" pitchFamily="49" charset="-122"/>
                        </a:rPr>
                        <a:t>/ </a:t>
                      </a:r>
                      <a:r>
                        <a:rPr lang="zh-CN" sz="2200" b="0" i="0" kern="100" dirty="0">
                          <a:solidFill>
                            <a:schemeClr val="tx1"/>
                          </a:solidFill>
                          <a:effectLst/>
                          <a:latin typeface="楷体" panose="02010609060101010101" pitchFamily="49" charset="-122"/>
                          <a:ea typeface="楷体" panose="02010609060101010101" pitchFamily="49" charset="-122"/>
                        </a:rPr>
                        <a:t>天鹅</a:t>
                      </a:r>
                      <a:r>
                        <a:rPr lang="en-US" sz="2200" b="0" i="0" kern="100" dirty="0">
                          <a:solidFill>
                            <a:schemeClr val="tx1"/>
                          </a:solidFill>
                          <a:effectLst/>
                          <a:latin typeface="楷体" panose="02010609060101010101" pitchFamily="49" charset="-122"/>
                          <a:ea typeface="楷体" panose="02010609060101010101" pitchFamily="49" charset="-122"/>
                        </a:rPr>
                        <a:t>/ </a:t>
                      </a:r>
                      <a:r>
                        <a:rPr lang="zh-CN" sz="2200" b="0" i="0" kern="100" dirty="0">
                          <a:solidFill>
                            <a:schemeClr val="tx1"/>
                          </a:solidFill>
                          <a:effectLst/>
                          <a:latin typeface="楷体" panose="02010609060101010101" pitchFamily="49" charset="-122"/>
                          <a:ea typeface="楷体" panose="02010609060101010101" pitchFamily="49" charset="-122"/>
                        </a:rPr>
                        <a:t>？白天</a:t>
                      </a:r>
                      <a:r>
                        <a:rPr lang="en-US" sz="2200" b="0" i="0" kern="100" dirty="0">
                          <a:solidFill>
                            <a:schemeClr val="tx1"/>
                          </a:solidFill>
                          <a:effectLst/>
                          <a:latin typeface="楷体" panose="02010609060101010101" pitchFamily="49" charset="-122"/>
                          <a:ea typeface="楷体" panose="02010609060101010101" pitchFamily="49" charset="-122"/>
                        </a:rPr>
                        <a:t>/ </a:t>
                      </a:r>
                      <a:r>
                        <a:rPr lang="zh-CN" sz="2200" b="0" i="0" kern="100" dirty="0">
                          <a:solidFill>
                            <a:schemeClr val="tx1"/>
                          </a:solidFill>
                          <a:effectLst/>
                          <a:latin typeface="楷体" panose="02010609060101010101" pitchFamily="49" charset="-122"/>
                          <a:ea typeface="楷体" panose="02010609060101010101" pitchFamily="49" charset="-122"/>
                        </a:rPr>
                        <a:t>鹅</a:t>
                      </a:r>
                      <a:r>
                        <a:rPr lang="en-US" sz="2200" b="0" i="0" kern="100" dirty="0">
                          <a:solidFill>
                            <a:schemeClr val="tx1"/>
                          </a:solidFill>
                          <a:effectLst/>
                          <a:latin typeface="楷体" panose="02010609060101010101" pitchFamily="49" charset="-122"/>
                          <a:ea typeface="楷体" panose="02010609060101010101" pitchFamily="49" charset="-122"/>
                        </a:rPr>
                        <a:t>/ </a:t>
                      </a:r>
                      <a:r>
                        <a:rPr lang="zh-CN" sz="2200" b="0" i="0" kern="100" dirty="0">
                          <a:solidFill>
                            <a:schemeClr val="tx1"/>
                          </a:solidFill>
                          <a:effectLst/>
                          <a:latin typeface="楷体" panose="02010609060101010101" pitchFamily="49" charset="-122"/>
                          <a:ea typeface="楷体" panose="02010609060101010101" pitchFamily="49" charset="-122"/>
                        </a:rPr>
                        <a:t>？</a:t>
                      </a:r>
                      <a:endParaRPr lang="zh-CN" sz="2200" b="0" i="0" kern="100" dirty="0">
                        <a:solidFill>
                          <a:schemeClr val="tx1"/>
                        </a:solidFill>
                        <a:effectLst/>
                        <a:latin typeface="楷体" panose="02010609060101010101" pitchFamily="49" charset="-122"/>
                        <a:ea typeface="楷体" panose="02010609060101010101" pitchFamily="49" charset="-122"/>
                        <a:cs typeface="宋体" panose="02010600030101010101" pitchFamily="2" charset="-122"/>
                      </a:endParaRPr>
                    </a:p>
                  </a:txBody>
                  <a:tcPr marL="38576" marR="38576" marT="0" marB="0">
                    <a:solidFill>
                      <a:schemeClr val="tx2">
                        <a:lumMod val="60000"/>
                        <a:lumOff val="40000"/>
                      </a:schemeClr>
                    </a:solidFill>
                  </a:tcPr>
                </a:tc>
                <a:extLst>
                  <a:ext uri="{0D108BD9-81ED-4DB2-BD59-A6C34878D82A}">
                    <a16:rowId xmlns:a16="http://schemas.microsoft.com/office/drawing/2014/main" val="809563347"/>
                  </a:ext>
                </a:extLst>
              </a:tr>
            </a:tbl>
          </a:graphicData>
        </a:graphic>
      </p:graphicFrame>
      <p:sp>
        <p:nvSpPr>
          <p:cNvPr id="6" name="Text Box 27">
            <a:extLst>
              <a:ext uri="{FF2B5EF4-FFF2-40B4-BE49-F238E27FC236}">
                <a16:creationId xmlns:a16="http://schemas.microsoft.com/office/drawing/2014/main" id="{34FC285C-96A3-68E8-B138-05F22C0315C5}"/>
              </a:ext>
            </a:extLst>
          </p:cNvPr>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endPar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7" name="内容占位符 2">
            <a:extLst>
              <a:ext uri="{FF2B5EF4-FFF2-40B4-BE49-F238E27FC236}">
                <a16:creationId xmlns:a16="http://schemas.microsoft.com/office/drawing/2014/main" id="{81D88EF5-25A2-AFF3-0E94-F1292E6227E4}"/>
              </a:ext>
            </a:extLst>
          </p:cNvPr>
          <p:cNvSpPr txBox="1">
            <a:spLocks/>
          </p:cNvSpPr>
          <p:nvPr/>
        </p:nvSpPr>
        <p:spPr>
          <a:xfrm>
            <a:off x="472786" y="1068530"/>
            <a:ext cx="8042564" cy="2677559"/>
          </a:xfrm>
          <a:prstGeom prst="rect">
            <a:avLst/>
          </a:prstGeom>
          <a:ln>
            <a:solidFill>
              <a:srgbClr val="C00000"/>
            </a:solidFill>
          </a:ln>
        </p:spPr>
        <p:txBody>
          <a:bodyPr vert="horz" lIns="91440" tIns="45720" rIns="91440" bIns="45720" rtlCol="0">
            <a:noAutofit/>
          </a:bodyPr>
          <a:lst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spcBef>
                <a:spcPts val="0"/>
              </a:spcBef>
              <a:buFont typeface="Wingdings" panose="05000000000000000000" pitchFamily="2" charset="2"/>
              <a:buChar char="Ø"/>
            </a:pPr>
            <a:r>
              <a:rPr lang="zh-CN" altLang="zh-CN" sz="2800" dirty="0">
                <a:solidFill>
                  <a:srgbClr val="FF0000"/>
                </a:solidFill>
              </a:rPr>
              <a:t>自然语言处理</a:t>
            </a:r>
            <a:r>
              <a:rPr lang="zh-CN" altLang="en-US" sz="2800" dirty="0">
                <a:solidFill>
                  <a:srgbClr val="FF0000"/>
                </a:solidFill>
              </a:rPr>
              <a:t>的主要困难</a:t>
            </a:r>
            <a:endParaRPr lang="en-US" altLang="zh-CN" sz="2800" dirty="0">
              <a:solidFill>
                <a:srgbClr val="FF0000"/>
              </a:solidFill>
            </a:endParaRPr>
          </a:p>
          <a:p>
            <a:pPr marL="522287" indent="-342900" algn="just">
              <a:lnSpc>
                <a:spcPct val="140000"/>
              </a:lnSpc>
              <a:spcBef>
                <a:spcPts val="0"/>
              </a:spcBef>
              <a:buFont typeface="Arial" panose="020B0604020202020204" pitchFamily="34" charset="0"/>
              <a:buChar char="•"/>
            </a:pPr>
            <a:r>
              <a:rPr lang="zh-CN" altLang="en-US" dirty="0">
                <a:solidFill>
                  <a:schemeClr val="tx1"/>
                </a:solidFill>
              </a:rPr>
              <a:t>单词定界问题是属于词法层面的消歧任务。</a:t>
            </a:r>
          </a:p>
          <a:p>
            <a:pPr marL="522287" indent="-342900" algn="just">
              <a:lnSpc>
                <a:spcPct val="140000"/>
              </a:lnSpc>
              <a:spcBef>
                <a:spcPts val="0"/>
              </a:spcBef>
              <a:buFont typeface="Arial" panose="020B0604020202020204" pitchFamily="34" charset="0"/>
              <a:buChar char="•"/>
            </a:pPr>
            <a:r>
              <a:rPr lang="zh-CN" altLang="en-US" dirty="0">
                <a:solidFill>
                  <a:schemeClr val="tx1"/>
                </a:solidFill>
              </a:rPr>
              <a:t>中文自动分词处于中文自然语言处理的底层，是公认的中文信息处理的第一道工序，扮演着重要的角色，主要存在新词发现和歧义切分等问题。</a:t>
            </a:r>
          </a:p>
        </p:txBody>
      </p:sp>
    </p:spTree>
    <p:extLst>
      <p:ext uri="{BB962C8B-B14F-4D97-AF65-F5344CB8AC3E}">
        <p14:creationId xmlns:p14="http://schemas.microsoft.com/office/powerpoint/2010/main" val="204211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xEl>
                                              <p:charRg st="12" end="32"/>
                                            </p:txEl>
                                          </p:spTgt>
                                        </p:tgtEl>
                                        <p:attrNameLst>
                                          <p:attrName>style.visibility</p:attrName>
                                        </p:attrNameLst>
                                      </p:cBhvr>
                                      <p:to>
                                        <p:strVal val="visible"/>
                                      </p:to>
                                    </p:set>
                                    <p:animEffect transition="in" filter="fade">
                                      <p:cBhvr>
                                        <p:cTn id="7" dur="750"/>
                                        <p:tgtEl>
                                          <p:spTgt spid="7">
                                            <p:txEl>
                                              <p:charRg st="12" end="3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charRg st="32" end="96"/>
                                            </p:txEl>
                                          </p:spTgt>
                                        </p:tgtEl>
                                        <p:attrNameLst>
                                          <p:attrName>style.visibility</p:attrName>
                                        </p:attrNameLst>
                                      </p:cBhvr>
                                      <p:to>
                                        <p:strVal val="visible"/>
                                      </p:to>
                                    </p:set>
                                    <p:animEffect transition="in" filter="fade">
                                      <p:cBhvr>
                                        <p:cTn id="12" dur="500"/>
                                        <p:tgtEl>
                                          <p:spTgt spid="7">
                                            <p:txEl>
                                              <p:charRg st="32" end="9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7">
            <a:extLst>
              <a:ext uri="{FF2B5EF4-FFF2-40B4-BE49-F238E27FC236}">
                <a16:creationId xmlns:a16="http://schemas.microsoft.com/office/drawing/2014/main" id="{65E49C9D-FD5F-723F-DB08-BE4B1F5E3C94}"/>
              </a:ext>
            </a:extLst>
          </p:cNvPr>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endPar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6" name="内容占位符 2">
            <a:extLst>
              <a:ext uri="{FF2B5EF4-FFF2-40B4-BE49-F238E27FC236}">
                <a16:creationId xmlns:a16="http://schemas.microsoft.com/office/drawing/2014/main" id="{75211814-B7F0-4506-0437-E0391141218D}"/>
              </a:ext>
            </a:extLst>
          </p:cNvPr>
          <p:cNvSpPr txBox="1">
            <a:spLocks/>
          </p:cNvSpPr>
          <p:nvPr/>
        </p:nvSpPr>
        <p:spPr>
          <a:xfrm>
            <a:off x="472786" y="1068530"/>
            <a:ext cx="8199266" cy="4845573"/>
          </a:xfrm>
          <a:prstGeom prst="rect">
            <a:avLst/>
          </a:prstGeom>
          <a:ln>
            <a:solidFill>
              <a:srgbClr val="C00000"/>
            </a:solidFill>
          </a:ln>
        </p:spPr>
        <p:txBody>
          <a:bodyPr vert="horz" lIns="91440" tIns="45720" rIns="91440" bIns="45720" rtlCol="0">
            <a:noAutofit/>
          </a:bodyPr>
          <a:lst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spcBef>
                <a:spcPts val="0"/>
              </a:spcBef>
              <a:buFont typeface="Wingdings" panose="05000000000000000000" pitchFamily="2" charset="2"/>
              <a:buChar char="Ø"/>
            </a:pPr>
            <a:r>
              <a:rPr lang="zh-CN" altLang="zh-CN" sz="2800" dirty="0">
                <a:solidFill>
                  <a:srgbClr val="FF0000"/>
                </a:solidFill>
              </a:rPr>
              <a:t>自然语言处理</a:t>
            </a:r>
            <a:r>
              <a:rPr lang="zh-CN" altLang="en-US" sz="2800" dirty="0">
                <a:solidFill>
                  <a:srgbClr val="FF0000"/>
                </a:solidFill>
              </a:rPr>
              <a:t>的主要困难</a:t>
            </a:r>
            <a:endParaRPr lang="en-US" altLang="zh-CN" sz="2800" dirty="0">
              <a:solidFill>
                <a:srgbClr val="FF0000"/>
              </a:solidFill>
            </a:endParaRPr>
          </a:p>
          <a:p>
            <a:pPr marL="522287" indent="-342900" algn="just">
              <a:lnSpc>
                <a:spcPct val="140000"/>
              </a:lnSpc>
              <a:spcBef>
                <a:spcPts val="0"/>
              </a:spcBef>
              <a:buFont typeface="Arial" panose="020B0604020202020204" pitchFamily="34" charset="0"/>
              <a:buChar char="•"/>
            </a:pPr>
            <a:r>
              <a:rPr lang="zh-CN" altLang="en-US" dirty="0">
                <a:solidFill>
                  <a:schemeClr val="tx1"/>
                </a:solidFill>
              </a:rPr>
              <a:t>其他级别的语言单位也存在着各种歧义问题。</a:t>
            </a:r>
          </a:p>
          <a:p>
            <a:pPr marL="635000" indent="-273050" algn="just">
              <a:lnSpc>
                <a:spcPct val="140000"/>
              </a:lnSpc>
              <a:spcBef>
                <a:spcPts val="0"/>
              </a:spcBef>
              <a:buFont typeface="Wingdings" panose="05000000000000000000" pitchFamily="2" charset="2"/>
              <a:buChar char="ü"/>
            </a:pPr>
            <a:r>
              <a:rPr lang="zh-CN" altLang="en-US" dirty="0">
                <a:solidFill>
                  <a:schemeClr val="tx1"/>
                </a:solidFill>
              </a:rPr>
              <a:t>例如在短语级别上，“进口彩电”可以理解为动宾关系（从国外进口了一批彩电），也可以理解为偏正关系（从国外进口的彩电）。</a:t>
            </a:r>
          </a:p>
          <a:p>
            <a:pPr marL="635000" indent="-273050" algn="just">
              <a:lnSpc>
                <a:spcPct val="140000"/>
              </a:lnSpc>
              <a:spcBef>
                <a:spcPts val="0"/>
              </a:spcBef>
              <a:buFont typeface="Wingdings" panose="05000000000000000000" pitchFamily="2" charset="2"/>
              <a:buChar char="ü"/>
            </a:pPr>
            <a:r>
              <a:rPr lang="zh-CN" altLang="en-US" dirty="0">
                <a:solidFill>
                  <a:schemeClr val="tx1"/>
                </a:solidFill>
              </a:rPr>
              <a:t>又如在句子级别上，“做手术的是她的父亲”可以理解为她父亲生病了需要做手术，也可以理解为她父亲是医生，帮别人做手术。总之，同样一个单词、短语或者句子有多种可能的理解，表示多种可能的语义。</a:t>
            </a:r>
          </a:p>
        </p:txBody>
      </p:sp>
    </p:spTree>
    <p:extLst>
      <p:ext uri="{BB962C8B-B14F-4D97-AF65-F5344CB8AC3E}">
        <p14:creationId xmlns:p14="http://schemas.microsoft.com/office/powerpoint/2010/main" val="119073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xEl>
                                              <p:charRg st="12" end="33"/>
                                            </p:txEl>
                                          </p:spTgt>
                                        </p:tgtEl>
                                        <p:attrNameLst>
                                          <p:attrName>style.visibility</p:attrName>
                                        </p:attrNameLst>
                                      </p:cBhvr>
                                      <p:to>
                                        <p:strVal val="visible"/>
                                      </p:to>
                                    </p:set>
                                    <p:animEffect transition="in" filter="fade">
                                      <p:cBhvr>
                                        <p:cTn id="7" dur="750"/>
                                        <p:tgtEl>
                                          <p:spTgt spid="6">
                                            <p:txEl>
                                              <p:charRg st="12" end="3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charRg st="33" end="92"/>
                                            </p:txEl>
                                          </p:spTgt>
                                        </p:tgtEl>
                                        <p:attrNameLst>
                                          <p:attrName>style.visibility</p:attrName>
                                        </p:attrNameLst>
                                      </p:cBhvr>
                                      <p:to>
                                        <p:strVal val="visible"/>
                                      </p:to>
                                    </p:set>
                                    <p:animEffect transition="in" filter="fade">
                                      <p:cBhvr>
                                        <p:cTn id="12" dur="500"/>
                                        <p:tgtEl>
                                          <p:spTgt spid="6">
                                            <p:txEl>
                                              <p:charRg st="33" end="9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charRg st="92" end="185"/>
                                            </p:txEl>
                                          </p:spTgt>
                                        </p:tgtEl>
                                        <p:attrNameLst>
                                          <p:attrName>style.visibility</p:attrName>
                                        </p:attrNameLst>
                                      </p:cBhvr>
                                      <p:to>
                                        <p:strVal val="visible"/>
                                      </p:to>
                                    </p:set>
                                    <p:animEffect transition="in" filter="fade">
                                      <p:cBhvr>
                                        <p:cTn id="17" dur="500"/>
                                        <p:tgtEl>
                                          <p:spTgt spid="6">
                                            <p:txEl>
                                              <p:charRg st="92" end="18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3A4DD6C1-99A2-42CF-AD1B-9CFC3A80719E}"/>
              </a:ext>
            </a:extLst>
          </p:cNvPr>
          <p:cNvGraphicFramePr>
            <a:graphicFrameLocks noGrp="1"/>
          </p:cNvGraphicFramePr>
          <p:nvPr>
            <p:extLst>
              <p:ext uri="{D42A27DB-BD31-4B8C-83A1-F6EECF244321}">
                <p14:modId xmlns:p14="http://schemas.microsoft.com/office/powerpoint/2010/main" val="2408089286"/>
              </p:ext>
            </p:extLst>
          </p:nvPr>
        </p:nvGraphicFramePr>
        <p:xfrm>
          <a:off x="472786" y="2966463"/>
          <a:ext cx="8199266" cy="3222435"/>
        </p:xfrm>
        <a:graphic>
          <a:graphicData uri="http://schemas.openxmlformats.org/drawingml/2006/table">
            <a:tbl>
              <a:tblPr firstRow="1" firstCol="1" bandRow="1">
                <a:tableStyleId>{5C22544A-7EE6-4342-B048-85BDC9FD1C3A}</a:tableStyleId>
              </a:tblPr>
              <a:tblGrid>
                <a:gridCol w="8199266">
                  <a:extLst>
                    <a:ext uri="{9D8B030D-6E8A-4147-A177-3AD203B41FA5}">
                      <a16:colId xmlns:a16="http://schemas.microsoft.com/office/drawing/2014/main" val="2627964104"/>
                    </a:ext>
                  </a:extLst>
                </a:gridCol>
              </a:tblGrid>
              <a:tr h="2483066">
                <a:tc>
                  <a:txBody>
                    <a:bodyPr/>
                    <a:lstStyle/>
                    <a:p>
                      <a:pPr algn="just">
                        <a:lnSpc>
                          <a:spcPct val="150000"/>
                        </a:lnSpc>
                        <a:spcAft>
                          <a:spcPts val="0"/>
                        </a:spcAft>
                      </a:pP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短语结构的歧义</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 m + q + n +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的</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 + n</a:t>
                      </a:r>
                      <a:endPar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spcAft>
                          <a:spcPts val="0"/>
                        </a:spcAft>
                      </a:pP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三个大学的老师 三</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/m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个</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/q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大学</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/n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的</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/u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老师</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/n</a:t>
                      </a:r>
                      <a:endPar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spcAft>
                          <a:spcPts val="0"/>
                        </a:spcAft>
                      </a:pP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 [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三</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/m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个</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/q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大学</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/n ]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的</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/u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老师</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/n ]</a:t>
                      </a:r>
                      <a:endPar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spcAft>
                          <a:spcPts val="0"/>
                        </a:spcAft>
                      </a:pP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三</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/m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个</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/q [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大学</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/n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的</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/u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老师</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/n ] ]</a:t>
                      </a:r>
                      <a:endPar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spcAft>
                          <a:spcPts val="0"/>
                        </a:spcAft>
                      </a:pP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三所大学的老师</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 [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三</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/m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所</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/q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大学</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/n ]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的</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/u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老师</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/n ]</a:t>
                      </a:r>
                      <a:endPar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spcAft>
                          <a:spcPts val="0"/>
                        </a:spcAft>
                      </a:pP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三位大学的老师</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三</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/m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位</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/q [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大学</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/n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的</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/u </a:t>
                      </a:r>
                      <a:r>
                        <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rPr>
                        <a:t>老师</a:t>
                      </a:r>
                      <a:r>
                        <a:rPr lang="en-US" sz="2400" b="0" kern="100" dirty="0">
                          <a:effectLst/>
                          <a:latin typeface="Times New Roman" panose="02020603050405020304" pitchFamily="18" charset="0"/>
                          <a:ea typeface="楷体" panose="02010609060101010101" pitchFamily="49" charset="-122"/>
                          <a:cs typeface="Times New Roman" panose="02020603050405020304" pitchFamily="18" charset="0"/>
                        </a:rPr>
                        <a:t>/n ] ]</a:t>
                      </a:r>
                      <a:endParaRPr lang="zh-CN" sz="2400" b="0" kern="100"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38576" marR="38576" marT="0" marB="0">
                    <a:solidFill>
                      <a:srgbClr val="0070C0"/>
                    </a:solidFill>
                  </a:tcPr>
                </a:tc>
                <a:extLst>
                  <a:ext uri="{0D108BD9-81ED-4DB2-BD59-A6C34878D82A}">
                    <a16:rowId xmlns:a16="http://schemas.microsoft.com/office/drawing/2014/main" val="1250928047"/>
                  </a:ext>
                </a:extLst>
              </a:tr>
            </a:tbl>
          </a:graphicData>
        </a:graphic>
      </p:graphicFrame>
      <p:sp>
        <p:nvSpPr>
          <p:cNvPr id="7" name="Text Box 27">
            <a:extLst>
              <a:ext uri="{FF2B5EF4-FFF2-40B4-BE49-F238E27FC236}">
                <a16:creationId xmlns:a16="http://schemas.microsoft.com/office/drawing/2014/main" id="{223679D5-9619-87B4-CEDA-DFA0BE250371}"/>
              </a:ext>
            </a:extLst>
          </p:cNvPr>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endPar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8" name="内容占位符 2">
            <a:extLst>
              <a:ext uri="{FF2B5EF4-FFF2-40B4-BE49-F238E27FC236}">
                <a16:creationId xmlns:a16="http://schemas.microsoft.com/office/drawing/2014/main" id="{AD46E562-8802-3109-1B8C-9CE66E9A23DB}"/>
              </a:ext>
            </a:extLst>
          </p:cNvPr>
          <p:cNvSpPr txBox="1">
            <a:spLocks/>
          </p:cNvSpPr>
          <p:nvPr/>
        </p:nvSpPr>
        <p:spPr>
          <a:xfrm>
            <a:off x="472786" y="1068531"/>
            <a:ext cx="8199266" cy="1689417"/>
          </a:xfrm>
          <a:prstGeom prst="rect">
            <a:avLst/>
          </a:prstGeom>
          <a:ln>
            <a:solidFill>
              <a:srgbClr val="C00000"/>
            </a:solidFill>
          </a:ln>
        </p:spPr>
        <p:txBody>
          <a:bodyPr vert="horz" lIns="91440" tIns="45720" rIns="91440" bIns="45720" rtlCol="0">
            <a:noAutofit/>
          </a:bodyPr>
          <a:lst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spcBef>
                <a:spcPts val="0"/>
              </a:spcBef>
              <a:buFont typeface="Wingdings" panose="05000000000000000000" pitchFamily="2" charset="2"/>
              <a:buChar char="Ø"/>
            </a:pPr>
            <a:r>
              <a:rPr lang="zh-CN" altLang="zh-CN" sz="2800" dirty="0">
                <a:solidFill>
                  <a:srgbClr val="FF0000"/>
                </a:solidFill>
              </a:rPr>
              <a:t>自然语言处理</a:t>
            </a:r>
            <a:r>
              <a:rPr lang="zh-CN" altLang="en-US" sz="2800" dirty="0">
                <a:solidFill>
                  <a:srgbClr val="FF0000"/>
                </a:solidFill>
              </a:rPr>
              <a:t>的主要困难</a:t>
            </a:r>
            <a:endParaRPr lang="en-US" altLang="zh-CN" sz="2800" dirty="0">
              <a:solidFill>
                <a:srgbClr val="FF0000"/>
              </a:solidFill>
            </a:endParaRPr>
          </a:p>
          <a:p>
            <a:pPr marL="522287" indent="-342900" algn="just">
              <a:lnSpc>
                <a:spcPct val="140000"/>
              </a:lnSpc>
              <a:spcBef>
                <a:spcPts val="0"/>
              </a:spcBef>
              <a:buFont typeface="Arial" panose="020B0604020202020204" pitchFamily="34" charset="0"/>
              <a:buChar char="•"/>
            </a:pPr>
            <a:r>
              <a:rPr lang="zh-CN" altLang="en-US" dirty="0">
                <a:solidFill>
                  <a:schemeClr val="tx1"/>
                </a:solidFill>
              </a:rPr>
              <a:t>如果不能解决好各级语言单位的歧义问题，我们就无法正确理解语言要表达的意思。</a:t>
            </a:r>
          </a:p>
        </p:txBody>
      </p:sp>
    </p:spTree>
    <p:extLst>
      <p:ext uri="{BB962C8B-B14F-4D97-AF65-F5344CB8AC3E}">
        <p14:creationId xmlns:p14="http://schemas.microsoft.com/office/powerpoint/2010/main" val="302936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75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E1024D35-6672-49F2-AFE7-3E6CC355EB3F}"/>
              </a:ext>
            </a:extLst>
          </p:cNvPr>
          <p:cNvGraphicFramePr>
            <a:graphicFrameLocks noGrp="1"/>
          </p:cNvGraphicFramePr>
          <p:nvPr>
            <p:extLst>
              <p:ext uri="{D42A27DB-BD31-4B8C-83A1-F6EECF244321}">
                <p14:modId xmlns:p14="http://schemas.microsoft.com/office/powerpoint/2010/main" val="2501678010"/>
              </p:ext>
            </p:extLst>
          </p:nvPr>
        </p:nvGraphicFramePr>
        <p:xfrm>
          <a:off x="472786" y="4859594"/>
          <a:ext cx="8199266" cy="1120877"/>
        </p:xfrm>
        <a:graphic>
          <a:graphicData uri="http://schemas.openxmlformats.org/drawingml/2006/table">
            <a:tbl>
              <a:tblPr firstRow="1" firstCol="1" bandRow="1">
                <a:tableStyleId>{5C22544A-7EE6-4342-B048-85BDC9FD1C3A}</a:tableStyleId>
              </a:tblPr>
              <a:tblGrid>
                <a:gridCol w="8199266">
                  <a:extLst>
                    <a:ext uri="{9D8B030D-6E8A-4147-A177-3AD203B41FA5}">
                      <a16:colId xmlns:a16="http://schemas.microsoft.com/office/drawing/2014/main" val="1970140603"/>
                    </a:ext>
                  </a:extLst>
                </a:gridCol>
              </a:tblGrid>
              <a:tr h="1120877">
                <a:tc>
                  <a:txBody>
                    <a:bodyPr/>
                    <a:lstStyle/>
                    <a:p>
                      <a:pPr algn="just">
                        <a:lnSpc>
                          <a:spcPct val="150000"/>
                        </a:lnSpc>
                        <a:spcAft>
                          <a:spcPts val="0"/>
                        </a:spcAft>
                      </a:pPr>
                      <a:r>
                        <a:rPr lang="zh-CN" sz="2400" b="0" kern="100" dirty="0">
                          <a:solidFill>
                            <a:schemeClr val="tx1"/>
                          </a:solidFill>
                          <a:effectLst/>
                          <a:latin typeface="楷体" panose="02010609060101010101" pitchFamily="49" charset="-122"/>
                          <a:ea typeface="楷体" panose="02010609060101010101" pitchFamily="49" charset="-122"/>
                        </a:rPr>
                        <a:t>小明要求他爸爸给他弟弟买一件他喜欢的衣服，他同意了。</a:t>
                      </a:r>
                    </a:p>
                    <a:p>
                      <a:pPr algn="just">
                        <a:lnSpc>
                          <a:spcPct val="150000"/>
                        </a:lnSpc>
                        <a:spcAft>
                          <a:spcPts val="0"/>
                        </a:spcAft>
                      </a:pPr>
                      <a:r>
                        <a:rPr lang="zh-CN" sz="2400" b="0" kern="100" dirty="0">
                          <a:solidFill>
                            <a:schemeClr val="tx1"/>
                          </a:solidFill>
                          <a:effectLst/>
                          <a:latin typeface="楷体" panose="02010609060101010101" pitchFamily="49" charset="-122"/>
                          <a:ea typeface="楷体" panose="02010609060101010101" pitchFamily="49" charset="-122"/>
                        </a:rPr>
                        <a:t>（</a:t>
                      </a:r>
                      <a:r>
                        <a:rPr lang="en-US" sz="2400" b="0" kern="100" dirty="0">
                          <a:solidFill>
                            <a:schemeClr val="tx1"/>
                          </a:solidFill>
                          <a:effectLst/>
                          <a:latin typeface="楷体" panose="02010609060101010101" pitchFamily="49" charset="-122"/>
                          <a:ea typeface="楷体" panose="02010609060101010101" pitchFamily="49" charset="-122"/>
                        </a:rPr>
                        <a:t> 4</a:t>
                      </a:r>
                      <a:r>
                        <a:rPr lang="zh-CN" sz="2400" b="0" kern="100" dirty="0">
                          <a:solidFill>
                            <a:schemeClr val="tx1"/>
                          </a:solidFill>
                          <a:effectLst/>
                          <a:latin typeface="楷体" panose="02010609060101010101" pitchFamily="49" charset="-122"/>
                          <a:ea typeface="楷体" panose="02010609060101010101" pitchFamily="49" charset="-122"/>
                        </a:rPr>
                        <a:t>个“他”，各指谁？）</a:t>
                      </a:r>
                      <a:endParaRPr lang="zh-CN" sz="2400" b="0" kern="100" dirty="0">
                        <a:solidFill>
                          <a:schemeClr val="tx1"/>
                        </a:solidFill>
                        <a:effectLst/>
                        <a:latin typeface="楷体" panose="02010609060101010101" pitchFamily="49" charset="-122"/>
                        <a:ea typeface="楷体" panose="02010609060101010101" pitchFamily="49" charset="-122"/>
                        <a:cs typeface="宋体" panose="02010600030101010101" pitchFamily="2" charset="-122"/>
                      </a:endParaRPr>
                    </a:p>
                  </a:txBody>
                  <a:tcPr marL="38576" marR="38576" marT="0" marB="0">
                    <a:solidFill>
                      <a:schemeClr val="tx2">
                        <a:lumMod val="40000"/>
                        <a:lumOff val="60000"/>
                      </a:schemeClr>
                    </a:solidFill>
                  </a:tcPr>
                </a:tc>
                <a:extLst>
                  <a:ext uri="{0D108BD9-81ED-4DB2-BD59-A6C34878D82A}">
                    <a16:rowId xmlns:a16="http://schemas.microsoft.com/office/drawing/2014/main" val="2945460863"/>
                  </a:ext>
                </a:extLst>
              </a:tr>
            </a:tbl>
          </a:graphicData>
        </a:graphic>
      </p:graphicFrame>
      <p:sp>
        <p:nvSpPr>
          <p:cNvPr id="6" name="Text Box 27">
            <a:extLst>
              <a:ext uri="{FF2B5EF4-FFF2-40B4-BE49-F238E27FC236}">
                <a16:creationId xmlns:a16="http://schemas.microsoft.com/office/drawing/2014/main" id="{E7A888C7-0B64-D3E0-04DE-CF47F4747FED}"/>
              </a:ext>
            </a:extLst>
          </p:cNvPr>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endPar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7" name="内容占位符 2">
            <a:extLst>
              <a:ext uri="{FF2B5EF4-FFF2-40B4-BE49-F238E27FC236}">
                <a16:creationId xmlns:a16="http://schemas.microsoft.com/office/drawing/2014/main" id="{D98BF9FD-75E3-E86A-67AC-BC7724ADAA26}"/>
              </a:ext>
            </a:extLst>
          </p:cNvPr>
          <p:cNvSpPr txBox="1">
            <a:spLocks/>
          </p:cNvSpPr>
          <p:nvPr/>
        </p:nvSpPr>
        <p:spPr>
          <a:xfrm>
            <a:off x="472786" y="1068531"/>
            <a:ext cx="8199266" cy="3702572"/>
          </a:xfrm>
          <a:prstGeom prst="rect">
            <a:avLst/>
          </a:prstGeom>
          <a:ln>
            <a:solidFill>
              <a:srgbClr val="C00000"/>
            </a:solidFill>
          </a:ln>
        </p:spPr>
        <p:txBody>
          <a:bodyPr vert="horz" lIns="91440" tIns="45720" rIns="91440" bIns="45720" rtlCol="0">
            <a:noAutofit/>
          </a:bodyPr>
          <a:lst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spcBef>
                <a:spcPts val="0"/>
              </a:spcBef>
              <a:buFont typeface="Wingdings" panose="05000000000000000000" pitchFamily="2" charset="2"/>
              <a:buChar char="Ø"/>
            </a:pPr>
            <a:r>
              <a:rPr lang="zh-CN" altLang="zh-CN" sz="2800" dirty="0">
                <a:solidFill>
                  <a:srgbClr val="FF0000"/>
                </a:solidFill>
              </a:rPr>
              <a:t>自然语言处理</a:t>
            </a:r>
            <a:r>
              <a:rPr lang="zh-CN" altLang="en-US" sz="2800" dirty="0">
                <a:solidFill>
                  <a:srgbClr val="FF0000"/>
                </a:solidFill>
              </a:rPr>
              <a:t>的主要困难</a:t>
            </a:r>
            <a:endParaRPr lang="en-US" altLang="zh-CN" sz="2800" dirty="0">
              <a:solidFill>
                <a:srgbClr val="FF0000"/>
              </a:solidFill>
            </a:endParaRPr>
          </a:p>
          <a:p>
            <a:pPr marL="522287" indent="-342900" algn="just">
              <a:lnSpc>
                <a:spcPct val="140000"/>
              </a:lnSpc>
              <a:spcBef>
                <a:spcPts val="0"/>
              </a:spcBef>
              <a:buFont typeface="Arial" panose="020B0604020202020204" pitchFamily="34" charset="0"/>
              <a:buChar char="•"/>
            </a:pPr>
            <a:r>
              <a:rPr lang="zh-CN" altLang="en-US" dirty="0">
                <a:solidFill>
                  <a:schemeClr val="tx1"/>
                </a:solidFill>
              </a:rPr>
              <a:t>消除歧义所需要的知识在获取、表达及运用上存在困难。</a:t>
            </a:r>
          </a:p>
          <a:p>
            <a:pPr marL="538163" indent="-273050" algn="just">
              <a:lnSpc>
                <a:spcPct val="140000"/>
              </a:lnSpc>
              <a:spcBef>
                <a:spcPts val="0"/>
              </a:spcBef>
              <a:buFont typeface="Wingdings" panose="05000000000000000000" pitchFamily="2" charset="2"/>
              <a:buChar char="ü"/>
            </a:pPr>
            <a:r>
              <a:rPr lang="zh-CN" altLang="en-US" dirty="0">
                <a:solidFill>
                  <a:schemeClr val="tx1"/>
                </a:solidFill>
              </a:rPr>
              <a:t>我们以“小明欺负小亮，因此我批评了他”为例。在其中的第二句话中的“他”是指代“小明”还是“小亮”呢？要正确理解这句话，我们就要理解上句话“小明欺负小亮”意味着“小明”做得不对，因此第二句中的“他”应当指代的是“小明”。</a:t>
            </a:r>
          </a:p>
        </p:txBody>
      </p:sp>
    </p:spTree>
    <p:extLst>
      <p:ext uri="{BB962C8B-B14F-4D97-AF65-F5344CB8AC3E}">
        <p14:creationId xmlns:p14="http://schemas.microsoft.com/office/powerpoint/2010/main" val="199277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xEl>
                                              <p:charRg st="12" end="38"/>
                                            </p:txEl>
                                          </p:spTgt>
                                        </p:tgtEl>
                                        <p:attrNameLst>
                                          <p:attrName>style.visibility</p:attrName>
                                        </p:attrNameLst>
                                      </p:cBhvr>
                                      <p:to>
                                        <p:strVal val="visible"/>
                                      </p:to>
                                    </p:set>
                                    <p:animEffect transition="in" filter="fade">
                                      <p:cBhvr>
                                        <p:cTn id="7" dur="750"/>
                                        <p:tgtEl>
                                          <p:spTgt spid="7">
                                            <p:txEl>
                                              <p:charRg st="12" end="3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7">
            <a:extLst>
              <a:ext uri="{FF2B5EF4-FFF2-40B4-BE49-F238E27FC236}">
                <a16:creationId xmlns:a16="http://schemas.microsoft.com/office/drawing/2014/main" id="{82713CDD-3608-F1F5-B9BD-679B68814B94}"/>
              </a:ext>
            </a:extLst>
          </p:cNvPr>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endPar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7" name="内容占位符 2">
            <a:extLst>
              <a:ext uri="{FF2B5EF4-FFF2-40B4-BE49-F238E27FC236}">
                <a16:creationId xmlns:a16="http://schemas.microsoft.com/office/drawing/2014/main" id="{99944B1F-1938-E358-B222-FB5F25121E99}"/>
              </a:ext>
            </a:extLst>
          </p:cNvPr>
          <p:cNvSpPr txBox="1">
            <a:spLocks/>
          </p:cNvSpPr>
          <p:nvPr/>
        </p:nvSpPr>
        <p:spPr>
          <a:xfrm>
            <a:off x="472786" y="1068531"/>
            <a:ext cx="8199266" cy="3702572"/>
          </a:xfrm>
          <a:prstGeom prst="rect">
            <a:avLst/>
          </a:prstGeom>
          <a:ln>
            <a:solidFill>
              <a:srgbClr val="C00000"/>
            </a:solidFill>
          </a:ln>
        </p:spPr>
        <p:txBody>
          <a:bodyPr vert="horz" lIns="91440" tIns="45720" rIns="91440" bIns="45720" rtlCol="0">
            <a:noAutofit/>
          </a:bodyPr>
          <a:lst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spcBef>
                <a:spcPts val="0"/>
              </a:spcBef>
              <a:buFont typeface="Wingdings" panose="05000000000000000000" pitchFamily="2" charset="2"/>
              <a:buChar char="Ø"/>
            </a:pPr>
            <a:r>
              <a:rPr lang="zh-CN" altLang="zh-CN" sz="2800" dirty="0">
                <a:solidFill>
                  <a:srgbClr val="FF0000"/>
                </a:solidFill>
              </a:rPr>
              <a:t>自然语言处理</a:t>
            </a:r>
            <a:r>
              <a:rPr lang="zh-CN" altLang="en-US" sz="2800" dirty="0">
                <a:solidFill>
                  <a:srgbClr val="FF0000"/>
                </a:solidFill>
              </a:rPr>
              <a:t>的主要困难</a:t>
            </a:r>
            <a:endParaRPr lang="en-US" altLang="zh-CN" sz="2800" dirty="0">
              <a:solidFill>
                <a:srgbClr val="FF0000"/>
              </a:solidFill>
            </a:endParaRPr>
          </a:p>
          <a:p>
            <a:pPr marL="522287" indent="-342900" algn="just">
              <a:lnSpc>
                <a:spcPct val="140000"/>
              </a:lnSpc>
              <a:spcBef>
                <a:spcPts val="0"/>
              </a:spcBef>
              <a:buFont typeface="Arial" panose="020B0604020202020204" pitchFamily="34" charset="0"/>
              <a:buChar char="•"/>
            </a:pPr>
            <a:r>
              <a:rPr lang="zh-CN" altLang="en-US" dirty="0">
                <a:solidFill>
                  <a:schemeClr val="tx1"/>
                </a:solidFill>
              </a:rPr>
              <a:t>从上述介绍，我们看到自然语言处理这个难题的根源就是人类语言的复杂性和语言描述的外部世界的复杂性。人类语言承担着人类表达情感、交流思想、传播知识等重要功能，因此需要具备强大的灵活性和表达能力，而理解语言所需要的知识又是无止境的。</a:t>
            </a:r>
          </a:p>
          <a:p>
            <a:pPr marL="522287" indent="-342900" algn="just">
              <a:lnSpc>
                <a:spcPct val="140000"/>
              </a:lnSpc>
              <a:spcBef>
                <a:spcPts val="0"/>
              </a:spcBef>
              <a:buFont typeface="Arial" panose="020B0604020202020204" pitchFamily="34" charset="0"/>
              <a:buChar char="•"/>
            </a:pPr>
            <a:r>
              <a:rPr lang="zh-CN" altLang="en-US" dirty="0">
                <a:solidFill>
                  <a:schemeClr val="tx1"/>
                </a:solidFill>
              </a:rPr>
              <a:t>那么目前人们是如何尝试进行自然语言处理的呢？ </a:t>
            </a:r>
          </a:p>
        </p:txBody>
      </p:sp>
    </p:spTree>
    <p:extLst>
      <p:ext uri="{BB962C8B-B14F-4D97-AF65-F5344CB8AC3E}">
        <p14:creationId xmlns:p14="http://schemas.microsoft.com/office/powerpoint/2010/main" val="20859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75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charRg st="126" end="150"/>
                                            </p:txEl>
                                          </p:spTgt>
                                        </p:tgtEl>
                                        <p:attrNameLst>
                                          <p:attrName>style.visibility</p:attrName>
                                        </p:attrNameLst>
                                      </p:cBhvr>
                                      <p:to>
                                        <p:strVal val="visible"/>
                                      </p:to>
                                    </p:set>
                                    <p:animEffect transition="in" filter="fade">
                                      <p:cBhvr>
                                        <p:cTn id="10" dur="500"/>
                                        <p:tgtEl>
                                          <p:spTgt spid="7">
                                            <p:txEl>
                                              <p:charRg st="126" end="15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7">
            <a:extLst>
              <a:ext uri="{FF2B5EF4-FFF2-40B4-BE49-F238E27FC236}">
                <a16:creationId xmlns:a16="http://schemas.microsoft.com/office/drawing/2014/main" id="{D3F6636C-E79D-A0B7-9E47-B2A03991D449}"/>
              </a:ext>
            </a:extLst>
          </p:cNvPr>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endPar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6" name="内容占位符 2">
            <a:extLst>
              <a:ext uri="{FF2B5EF4-FFF2-40B4-BE49-F238E27FC236}">
                <a16:creationId xmlns:a16="http://schemas.microsoft.com/office/drawing/2014/main" id="{FAF04341-8689-A8A6-20F6-F71326A8D5A6}"/>
              </a:ext>
            </a:extLst>
          </p:cNvPr>
          <p:cNvSpPr txBox="1">
            <a:spLocks/>
          </p:cNvSpPr>
          <p:nvPr/>
        </p:nvSpPr>
        <p:spPr>
          <a:xfrm>
            <a:off x="472786" y="1068530"/>
            <a:ext cx="8199266" cy="5265901"/>
          </a:xfrm>
          <a:prstGeom prst="rect">
            <a:avLst/>
          </a:prstGeom>
          <a:ln>
            <a:solidFill>
              <a:srgbClr val="C00000"/>
            </a:solidFill>
          </a:ln>
        </p:spPr>
        <p:txBody>
          <a:bodyPr vert="horz" lIns="91440" tIns="45720" rIns="91440" bIns="45720" rtlCol="0">
            <a:noAutofit/>
          </a:bodyPr>
          <a:lst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spcBef>
                <a:spcPts val="0"/>
              </a:spcBef>
              <a:buFont typeface="Wingdings" panose="05000000000000000000" pitchFamily="2" charset="2"/>
              <a:buChar char="Ø"/>
            </a:pPr>
            <a:r>
              <a:rPr lang="zh-CN" altLang="zh-CN" sz="2800" dirty="0">
                <a:solidFill>
                  <a:srgbClr val="FF0000"/>
                </a:solidFill>
              </a:rPr>
              <a:t>自然语言处理</a:t>
            </a:r>
            <a:r>
              <a:rPr lang="zh-CN" altLang="en-US" sz="2800" dirty="0">
                <a:solidFill>
                  <a:srgbClr val="FF0000"/>
                </a:solidFill>
              </a:rPr>
              <a:t>的发展</a:t>
            </a:r>
            <a:endParaRPr lang="en-US" altLang="zh-CN" sz="2800" dirty="0">
              <a:solidFill>
                <a:srgbClr val="FF0000"/>
              </a:solidFill>
            </a:endParaRPr>
          </a:p>
          <a:p>
            <a:pPr marL="522287" indent="-342900" algn="just">
              <a:lnSpc>
                <a:spcPct val="140000"/>
              </a:lnSpc>
              <a:spcBef>
                <a:spcPts val="0"/>
              </a:spcBef>
              <a:buFont typeface="Arial" panose="020B0604020202020204" pitchFamily="34" charset="0"/>
              <a:buChar char="•"/>
            </a:pPr>
            <a:r>
              <a:rPr lang="zh-CN" altLang="en-US" dirty="0">
                <a:solidFill>
                  <a:schemeClr val="tx1"/>
                </a:solidFill>
              </a:rPr>
              <a:t>目前，人们主要通过两种思路进行自然语言处理，一种是</a:t>
            </a:r>
            <a:r>
              <a:rPr lang="zh-CN" altLang="en-US" dirty="0">
                <a:solidFill>
                  <a:srgbClr val="FF0000"/>
                </a:solidFill>
              </a:rPr>
              <a:t>基于规则的理性主义</a:t>
            </a:r>
            <a:r>
              <a:rPr lang="zh-CN" altLang="en-US" dirty="0">
                <a:solidFill>
                  <a:schemeClr val="tx1"/>
                </a:solidFill>
              </a:rPr>
              <a:t>，另一种是</a:t>
            </a:r>
            <a:r>
              <a:rPr lang="zh-CN" altLang="en-US" dirty="0">
                <a:solidFill>
                  <a:srgbClr val="FF0000"/>
                </a:solidFill>
              </a:rPr>
              <a:t>基于统计的经验主义</a:t>
            </a:r>
            <a:r>
              <a:rPr lang="zh-CN" altLang="en-US" dirty="0">
                <a:solidFill>
                  <a:schemeClr val="tx1"/>
                </a:solidFill>
              </a:rPr>
              <a:t>。</a:t>
            </a:r>
          </a:p>
          <a:p>
            <a:pPr marL="520700" indent="-255588" algn="just">
              <a:lnSpc>
                <a:spcPct val="140000"/>
              </a:lnSpc>
              <a:spcBef>
                <a:spcPts val="0"/>
              </a:spcBef>
              <a:buFont typeface="Wingdings" panose="05000000000000000000" pitchFamily="2" charset="2"/>
              <a:buChar char="ü"/>
            </a:pPr>
            <a:r>
              <a:rPr lang="zh-CN" altLang="en-US" dirty="0">
                <a:solidFill>
                  <a:schemeClr val="tx1"/>
                </a:solidFill>
              </a:rPr>
              <a:t>理性主义方法认为，人类语言主要是由语言规则来产生和描述的，因此只要能够用适当的形式将人类语言规则表示出来，就能够理解人类语言，并实现语言之间的翻译等各种自然语言处理任务。</a:t>
            </a:r>
          </a:p>
          <a:p>
            <a:pPr marL="520700" indent="-255588" algn="just">
              <a:lnSpc>
                <a:spcPct val="140000"/>
              </a:lnSpc>
              <a:spcBef>
                <a:spcPts val="0"/>
              </a:spcBef>
              <a:buFont typeface="Wingdings" panose="05000000000000000000" pitchFamily="2" charset="2"/>
              <a:buChar char="ü"/>
            </a:pPr>
            <a:r>
              <a:rPr lang="zh-CN" altLang="en-US" dirty="0">
                <a:solidFill>
                  <a:schemeClr val="tx1"/>
                </a:solidFill>
              </a:rPr>
              <a:t>经验主义方法则认为，从语言数据中获取语言统计知识，有效建立语言的统计模型。因此只要能够有足够多的用于统计的语言数据，就能够理解人类语言。 </a:t>
            </a:r>
          </a:p>
        </p:txBody>
      </p:sp>
    </p:spTree>
    <p:extLst>
      <p:ext uri="{BB962C8B-B14F-4D97-AF65-F5344CB8AC3E}">
        <p14:creationId xmlns:p14="http://schemas.microsoft.com/office/powerpoint/2010/main" val="255662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par>
                          <p:cTn id="8" fill="hold">
                            <p:stCondLst>
                              <p:cond delay="1250"/>
                            </p:stCondLst>
                            <p:childTnLst>
                              <p:par>
                                <p:cTn id="9" presetID="10" presetClass="entr" presetSubtype="0" fill="hold" nodeType="after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750"/>
                                        <p:tgtEl>
                                          <p:spTgt spid="6">
                                            <p:txEl>
                                              <p:pRg st="0" end="0"/>
                                            </p:txEl>
                                          </p:spTgt>
                                        </p:tgtEl>
                                      </p:cBhvr>
                                    </p:animEffect>
                                  </p:childTnLst>
                                </p:cTn>
                              </p:par>
                            </p:childTnLst>
                          </p:cTn>
                        </p:par>
                        <p:par>
                          <p:cTn id="12" fill="hold">
                            <p:stCondLst>
                              <p:cond delay="2500"/>
                            </p:stCondLst>
                            <p:childTnLst>
                              <p:par>
                                <p:cTn id="13" presetID="10" presetClass="entr" presetSubtype="0" fill="hold" nodeType="afterEffect">
                                  <p:stCondLst>
                                    <p:cond delay="500"/>
                                  </p:stCondLst>
                                  <p:childTnLst>
                                    <p:set>
                                      <p:cBhvr>
                                        <p:cTn id="14" dur="1" fill="hold">
                                          <p:stCondLst>
                                            <p:cond delay="0"/>
                                          </p:stCondLst>
                                        </p:cTn>
                                        <p:tgtEl>
                                          <p:spTgt spid="6">
                                            <p:txEl>
                                              <p:charRg st="10" end="60"/>
                                            </p:txEl>
                                          </p:spTgt>
                                        </p:tgtEl>
                                        <p:attrNameLst>
                                          <p:attrName>style.visibility</p:attrName>
                                        </p:attrNameLst>
                                      </p:cBhvr>
                                      <p:to>
                                        <p:strVal val="visible"/>
                                      </p:to>
                                    </p:set>
                                    <p:animEffect transition="in" filter="fade">
                                      <p:cBhvr>
                                        <p:cTn id="15" dur="750"/>
                                        <p:tgtEl>
                                          <p:spTgt spid="6">
                                            <p:txEl>
                                              <p:charRg st="10" end="6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7">
            <a:extLst>
              <a:ext uri="{FF2B5EF4-FFF2-40B4-BE49-F238E27FC236}">
                <a16:creationId xmlns:a16="http://schemas.microsoft.com/office/drawing/2014/main" id="{B0F4979B-EB75-EAE2-2966-16FC2FE6232D}"/>
              </a:ext>
            </a:extLst>
          </p:cNvPr>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endPar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6" name="内容占位符 2">
            <a:extLst>
              <a:ext uri="{FF2B5EF4-FFF2-40B4-BE49-F238E27FC236}">
                <a16:creationId xmlns:a16="http://schemas.microsoft.com/office/drawing/2014/main" id="{BA2CA464-5371-0269-34AE-332BF4B6862C}"/>
              </a:ext>
            </a:extLst>
          </p:cNvPr>
          <p:cNvSpPr txBox="1">
            <a:spLocks/>
          </p:cNvSpPr>
          <p:nvPr/>
        </p:nvSpPr>
        <p:spPr>
          <a:xfrm>
            <a:off x="472786" y="1068530"/>
            <a:ext cx="8199266" cy="5265901"/>
          </a:xfrm>
          <a:prstGeom prst="rect">
            <a:avLst/>
          </a:prstGeom>
          <a:ln>
            <a:solidFill>
              <a:srgbClr val="C00000"/>
            </a:solidFill>
          </a:ln>
        </p:spPr>
        <p:txBody>
          <a:bodyPr vert="horz" lIns="91440" tIns="45720" rIns="91440" bIns="45720" rtlCol="0">
            <a:noAutofit/>
          </a:bodyPr>
          <a:lst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spcBef>
                <a:spcPts val="0"/>
              </a:spcBef>
              <a:buFont typeface="Wingdings" panose="05000000000000000000" pitchFamily="2" charset="2"/>
              <a:buChar char="Ø"/>
            </a:pPr>
            <a:r>
              <a:rPr lang="zh-CN" altLang="zh-CN" sz="2800" dirty="0">
                <a:solidFill>
                  <a:srgbClr val="FF0000"/>
                </a:solidFill>
              </a:rPr>
              <a:t>自然语言处理</a:t>
            </a:r>
            <a:r>
              <a:rPr lang="zh-CN" altLang="en-US" sz="2800" dirty="0">
                <a:solidFill>
                  <a:srgbClr val="FF0000"/>
                </a:solidFill>
              </a:rPr>
              <a:t>的发展</a:t>
            </a:r>
            <a:endParaRPr lang="en-US" altLang="zh-CN" sz="2800" dirty="0">
              <a:solidFill>
                <a:srgbClr val="FF0000"/>
              </a:solidFill>
            </a:endParaRPr>
          </a:p>
          <a:p>
            <a:pPr marL="522287" indent="-342900" algn="just">
              <a:lnSpc>
                <a:spcPct val="140000"/>
              </a:lnSpc>
              <a:spcBef>
                <a:spcPts val="0"/>
              </a:spcBef>
              <a:buFont typeface="Arial" panose="020B0604020202020204" pitchFamily="34" charset="0"/>
              <a:buChar char="•"/>
            </a:pPr>
            <a:r>
              <a:rPr lang="en-US" altLang="zh-CN" dirty="0">
                <a:solidFill>
                  <a:schemeClr val="tx1"/>
                </a:solidFill>
              </a:rPr>
              <a:t>21</a:t>
            </a:r>
            <a:r>
              <a:rPr lang="zh-CN" altLang="en-US" dirty="0">
                <a:solidFill>
                  <a:schemeClr val="tx1"/>
                </a:solidFill>
              </a:rPr>
              <a:t>世纪是以互联网为主要标志的海量信息时代，这些海量信息大部分是以自然语言表示的。</a:t>
            </a:r>
          </a:p>
          <a:p>
            <a:pPr marL="522287" indent="-342900" algn="just">
              <a:lnSpc>
                <a:spcPct val="140000"/>
              </a:lnSpc>
              <a:spcBef>
                <a:spcPts val="0"/>
              </a:spcBef>
              <a:buFont typeface="Arial" panose="020B0604020202020204" pitchFamily="34" charset="0"/>
              <a:buChar char="•"/>
            </a:pPr>
            <a:r>
              <a:rPr lang="zh-CN" altLang="en-US" dirty="0">
                <a:solidFill>
                  <a:schemeClr val="tx1"/>
                </a:solidFill>
              </a:rPr>
              <a:t>例如，以百度、谷歌等为代表的</a:t>
            </a:r>
            <a:r>
              <a:rPr lang="zh-CN" altLang="en-US" dirty="0">
                <a:solidFill>
                  <a:srgbClr val="FF0000"/>
                </a:solidFill>
              </a:rPr>
              <a:t>搜索引擎</a:t>
            </a:r>
            <a:r>
              <a:rPr lang="zh-CN" altLang="en-US" dirty="0">
                <a:solidFill>
                  <a:schemeClr val="tx1"/>
                </a:solidFill>
              </a:rPr>
              <a:t>逐渐成为人们获取信息的重要工具；</a:t>
            </a:r>
            <a:r>
              <a:rPr lang="zh-CN" altLang="en-US" dirty="0">
                <a:solidFill>
                  <a:srgbClr val="FF0000"/>
                </a:solidFill>
              </a:rPr>
              <a:t>机器翻译</a:t>
            </a:r>
            <a:r>
              <a:rPr lang="zh-CN" altLang="en-US" dirty="0">
                <a:solidFill>
                  <a:schemeClr val="tx1"/>
                </a:solidFill>
              </a:rPr>
              <a:t>也从实验室走入寻常百姓家，谷歌、百度等公司都提供了基于海量网络数据的机器翻译和辅助翻译工具；基于自然语言处理的</a:t>
            </a:r>
            <a:r>
              <a:rPr lang="zh-CN" altLang="en-US" dirty="0">
                <a:solidFill>
                  <a:srgbClr val="FF0000"/>
                </a:solidFill>
              </a:rPr>
              <a:t>中文输入法</a:t>
            </a:r>
            <a:r>
              <a:rPr lang="zh-CN" altLang="en-US" dirty="0">
                <a:solidFill>
                  <a:schemeClr val="tx1"/>
                </a:solidFill>
              </a:rPr>
              <a:t>（如：搜狗、微软、谷歌等）成为计算机用户的必备工具；带有</a:t>
            </a:r>
            <a:r>
              <a:rPr lang="zh-CN" altLang="en-US" dirty="0">
                <a:solidFill>
                  <a:srgbClr val="FF0000"/>
                </a:solidFill>
              </a:rPr>
              <a:t>语音识别</a:t>
            </a:r>
            <a:r>
              <a:rPr lang="zh-CN" altLang="en-US" dirty="0">
                <a:solidFill>
                  <a:schemeClr val="tx1"/>
                </a:solidFill>
              </a:rPr>
              <a:t>的计算机和手机也正协助用户更有效地工作学习。</a:t>
            </a:r>
          </a:p>
        </p:txBody>
      </p:sp>
    </p:spTree>
    <p:extLst>
      <p:ext uri="{BB962C8B-B14F-4D97-AF65-F5344CB8AC3E}">
        <p14:creationId xmlns:p14="http://schemas.microsoft.com/office/powerpoint/2010/main" val="202245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75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charRg st="52" end="234"/>
                                            </p:txEl>
                                          </p:spTgt>
                                        </p:tgtEl>
                                        <p:attrNameLst>
                                          <p:attrName>style.visibility</p:attrName>
                                        </p:attrNameLst>
                                      </p:cBhvr>
                                      <p:to>
                                        <p:strVal val="visible"/>
                                      </p:to>
                                    </p:set>
                                    <p:animEffect transition="in" filter="fade">
                                      <p:cBhvr>
                                        <p:cTn id="12" dur="750"/>
                                        <p:tgtEl>
                                          <p:spTgt spid="6">
                                            <p:txEl>
                                              <p:charRg st="52" end="23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7">
            <a:extLst>
              <a:ext uri="{FF2B5EF4-FFF2-40B4-BE49-F238E27FC236}">
                <a16:creationId xmlns:a16="http://schemas.microsoft.com/office/drawing/2014/main" id="{0ED8058F-33DB-F5B9-7D87-03ADDC0695AB}"/>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自然语言处理的研究任务</a:t>
            </a:r>
          </a:p>
        </p:txBody>
      </p:sp>
      <p:sp>
        <p:nvSpPr>
          <p:cNvPr id="6" name="内容占位符 2">
            <a:extLst>
              <a:ext uri="{FF2B5EF4-FFF2-40B4-BE49-F238E27FC236}">
                <a16:creationId xmlns:a16="http://schemas.microsoft.com/office/drawing/2014/main" id="{43514E00-F498-E9AE-715C-1F046BF4D3C5}"/>
              </a:ext>
            </a:extLst>
          </p:cNvPr>
          <p:cNvSpPr txBox="1">
            <a:spLocks/>
          </p:cNvSpPr>
          <p:nvPr/>
        </p:nvSpPr>
        <p:spPr>
          <a:xfrm>
            <a:off x="472786" y="1068530"/>
            <a:ext cx="8199266" cy="3134759"/>
          </a:xfrm>
          <a:prstGeom prst="rect">
            <a:avLst/>
          </a:prstGeom>
          <a:ln>
            <a:solidFill>
              <a:srgbClr val="C00000"/>
            </a:solidFill>
          </a:ln>
        </p:spPr>
        <p:txBody>
          <a:bodyPr vert="horz" lIns="91440" tIns="45720" rIns="91440" bIns="45720" rtlCol="0">
            <a:noAutofit/>
          </a:bodyPr>
          <a:lst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spcBef>
                <a:spcPts val="0"/>
              </a:spcBef>
              <a:buFont typeface="Wingdings" panose="05000000000000000000" pitchFamily="2" charset="2"/>
              <a:buChar char="Ø"/>
            </a:pPr>
            <a:r>
              <a:rPr lang="zh-CN" altLang="zh-CN" sz="2800" dirty="0">
                <a:solidFill>
                  <a:srgbClr val="FF0000"/>
                </a:solidFill>
              </a:rPr>
              <a:t>自然语言处理</a:t>
            </a:r>
            <a:r>
              <a:rPr lang="zh-CN" altLang="en-US" sz="2800" dirty="0">
                <a:solidFill>
                  <a:srgbClr val="FF0000"/>
                </a:solidFill>
              </a:rPr>
              <a:t>的层次</a:t>
            </a:r>
          </a:p>
          <a:p>
            <a:pPr marL="522287" indent="-342900" algn="just">
              <a:lnSpc>
                <a:spcPct val="140000"/>
              </a:lnSpc>
              <a:spcBef>
                <a:spcPts val="0"/>
              </a:spcBef>
              <a:buFont typeface="Arial" panose="020B0604020202020204" pitchFamily="34" charset="0"/>
              <a:buChar char="•"/>
            </a:pPr>
            <a:r>
              <a:rPr lang="zh-CN" altLang="en-US" sz="2800" dirty="0">
                <a:solidFill>
                  <a:schemeClr val="tx1"/>
                </a:solidFill>
              </a:rPr>
              <a:t>自然语言的理解和分析是一个层次化的过程，许多语言学家把这一过程分为五个层次，可以更好地体现语言本身的构成，五个层次分别是</a:t>
            </a:r>
            <a:r>
              <a:rPr lang="zh-CN" altLang="en-US" sz="2800" dirty="0">
                <a:solidFill>
                  <a:srgbClr val="FF0000"/>
                </a:solidFill>
              </a:rPr>
              <a:t>语音分析、词法分析、句法分析、语义分析和语用分析</a:t>
            </a:r>
            <a:r>
              <a:rPr lang="zh-CN" altLang="en-US" sz="2800" dirty="0">
                <a:solidFill>
                  <a:schemeClr val="tx1"/>
                </a:solidFill>
              </a:rPr>
              <a:t>。</a:t>
            </a:r>
            <a:endParaRPr lang="en-US" altLang="zh-CN" sz="2800" dirty="0">
              <a:solidFill>
                <a:schemeClr val="tx1"/>
              </a:solidFill>
            </a:endParaRPr>
          </a:p>
        </p:txBody>
      </p:sp>
      <p:grpSp>
        <p:nvGrpSpPr>
          <p:cNvPr id="9" name="组合 8">
            <a:extLst>
              <a:ext uri="{FF2B5EF4-FFF2-40B4-BE49-F238E27FC236}">
                <a16:creationId xmlns:a16="http://schemas.microsoft.com/office/drawing/2014/main" id="{8EF36DAF-F8EF-ABA4-7D96-C0B44B277A6B}"/>
              </a:ext>
            </a:extLst>
          </p:cNvPr>
          <p:cNvGrpSpPr/>
          <p:nvPr/>
        </p:nvGrpSpPr>
        <p:grpSpPr>
          <a:xfrm>
            <a:off x="472786" y="4348017"/>
            <a:ext cx="8199266" cy="1482060"/>
            <a:chOff x="472786" y="4370139"/>
            <a:chExt cx="8199266" cy="1482060"/>
          </a:xfrm>
        </p:grpSpPr>
        <p:pic>
          <p:nvPicPr>
            <p:cNvPr id="4" name="图片 3"/>
            <p:cNvPicPr>
              <a:picLocks noChangeAspect="1"/>
            </p:cNvPicPr>
            <p:nvPr/>
          </p:nvPicPr>
          <p:blipFill>
            <a:blip r:embed="rId3"/>
            <a:stretch>
              <a:fillRect/>
            </a:stretch>
          </p:blipFill>
          <p:spPr>
            <a:xfrm>
              <a:off x="472786" y="4370139"/>
              <a:ext cx="8199266" cy="1020395"/>
            </a:xfrm>
            <a:prstGeom prst="rect">
              <a:avLst/>
            </a:prstGeom>
          </p:spPr>
        </p:pic>
        <p:sp>
          <p:nvSpPr>
            <p:cNvPr id="8" name="文本框 7">
              <a:extLst>
                <a:ext uri="{FF2B5EF4-FFF2-40B4-BE49-F238E27FC236}">
                  <a16:creationId xmlns:a16="http://schemas.microsoft.com/office/drawing/2014/main" id="{34CC067B-B1C3-AED6-3E78-8D5FF88AB42B}"/>
                </a:ext>
              </a:extLst>
            </p:cNvPr>
            <p:cNvSpPr txBox="1"/>
            <p:nvPr/>
          </p:nvSpPr>
          <p:spPr>
            <a:xfrm>
              <a:off x="2617839" y="5390534"/>
              <a:ext cx="2979174" cy="461665"/>
            </a:xfrm>
            <a:prstGeom prst="rect">
              <a:avLst/>
            </a:prstGeom>
            <a:noFill/>
          </p:spPr>
          <p:txBody>
            <a:bodyPr wrap="square" rtlCol="0">
              <a:spAutoFit/>
            </a:bodyPr>
            <a:lstStyle/>
            <a:p>
              <a:r>
                <a:rPr lang="zh-CN" altLang="en-US" sz="2400" dirty="0"/>
                <a:t>自然语言处理的层次</a:t>
              </a:r>
            </a:p>
          </p:txBody>
        </p:sp>
      </p:grpSp>
    </p:spTree>
  </p:cSld>
  <p:clrMapOvr>
    <a:masterClrMapping/>
  </p:clrMapOvr>
  <p:transition spd="slow" advTm="1283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charRg st="10" end="96"/>
                                            </p:txEl>
                                          </p:spTgt>
                                        </p:tgtEl>
                                        <p:attrNameLst>
                                          <p:attrName>style.visibility</p:attrName>
                                        </p:attrNameLst>
                                      </p:cBhvr>
                                      <p:to>
                                        <p:strVal val="visible"/>
                                      </p:to>
                                    </p:set>
                                    <p:animEffect transition="in" filter="fade">
                                      <p:cBhvr>
                                        <p:cTn id="12" dur="500"/>
                                        <p:tgtEl>
                                          <p:spTgt spid="6">
                                            <p:txEl>
                                              <p:charRg st="10" end="9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t="8619" r="1792" b="5077"/>
          <a:stretch/>
        </p:blipFill>
        <p:spPr>
          <a:xfrm>
            <a:off x="480159" y="1927596"/>
            <a:ext cx="8297143" cy="3106043"/>
          </a:xfrm>
          <a:prstGeom prst="rect">
            <a:avLst/>
          </a:prstGeom>
        </p:spPr>
      </p:pic>
      <p:sp>
        <p:nvSpPr>
          <p:cNvPr id="2" name="矩形 1">
            <a:extLst>
              <a:ext uri="{FF2B5EF4-FFF2-40B4-BE49-F238E27FC236}">
                <a16:creationId xmlns:a16="http://schemas.microsoft.com/office/drawing/2014/main" id="{259F6896-6DAC-43B7-AB3B-63F13C80AB0F}"/>
              </a:ext>
            </a:extLst>
          </p:cNvPr>
          <p:cNvSpPr/>
          <p:nvPr/>
        </p:nvSpPr>
        <p:spPr>
          <a:xfrm>
            <a:off x="480159" y="1222609"/>
            <a:ext cx="8169769" cy="523220"/>
          </a:xfrm>
          <a:prstGeom prst="rect">
            <a:avLst/>
          </a:prstGeom>
        </p:spPr>
        <p:txBody>
          <a:bodyPr wrap="square">
            <a:spAutoFit/>
          </a:bodyPr>
          <a:lstStyle/>
          <a:p>
            <a:r>
              <a:rPr lang="zh-CN" altLang="zh-CN" sz="2800" dirty="0">
                <a:latin typeface="+mn-ea"/>
              </a:rPr>
              <a:t>自然语言处理的应用技术往往依赖</a:t>
            </a:r>
            <a:r>
              <a:rPr lang="zh-CN" altLang="en-US" sz="2800" dirty="0">
                <a:latin typeface="+mn-ea"/>
              </a:rPr>
              <a:t>多种</a:t>
            </a:r>
            <a:r>
              <a:rPr lang="zh-CN" altLang="zh-CN" sz="2800" dirty="0">
                <a:latin typeface="+mn-ea"/>
              </a:rPr>
              <a:t>基础</a:t>
            </a:r>
            <a:r>
              <a:rPr lang="zh-CN" altLang="en-US" sz="2800" dirty="0">
                <a:latin typeface="+mn-ea"/>
              </a:rPr>
              <a:t>技术。</a:t>
            </a:r>
          </a:p>
        </p:txBody>
      </p:sp>
      <p:sp>
        <p:nvSpPr>
          <p:cNvPr id="5" name="Text Box 27">
            <a:extLst>
              <a:ext uri="{FF2B5EF4-FFF2-40B4-BE49-F238E27FC236}">
                <a16:creationId xmlns:a16="http://schemas.microsoft.com/office/drawing/2014/main" id="{5726FF67-D788-1250-788D-4AAA78504B6E}"/>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自然语言处理的研究任务</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21959"/>
            <a:ext cx="8042318" cy="657727"/>
          </a:xfrm>
        </p:spPr>
        <p:txBody>
          <a:bodyPr/>
          <a:lstStyle/>
          <a:p>
            <a:pPr indent="360363"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自然语言中词向量生成</a:t>
            </a:r>
            <a:endParaRPr lang="zh-CN" altLang="en-US" sz="4400" b="1" dirty="0">
              <a:latin typeface="方正姚体" panose="02010601030101010101" pitchFamily="2" charset="-122"/>
              <a:ea typeface="方正姚体" panose="02010601030101010101" pitchFamily="2" charset="-122"/>
              <a:cs typeface="Times New Roman" panose="02020603050405020304" pitchFamily="18" charset="0"/>
            </a:endParaRPr>
          </a:p>
        </p:txBody>
      </p:sp>
      <p:pic>
        <p:nvPicPr>
          <p:cNvPr id="5" name="图片 4"/>
          <p:cNvPicPr/>
          <p:nvPr/>
        </p:nvPicPr>
        <p:blipFill>
          <a:blip r:embed="rId2"/>
          <a:stretch>
            <a:fillRect/>
          </a:stretch>
        </p:blipFill>
        <p:spPr>
          <a:xfrm>
            <a:off x="1014217" y="866696"/>
            <a:ext cx="7112808" cy="3168811"/>
          </a:xfrm>
          <a:prstGeom prst="rect">
            <a:avLst/>
          </a:prstGeom>
        </p:spPr>
      </p:pic>
      <p:sp>
        <p:nvSpPr>
          <p:cNvPr id="2" name="矩形 1"/>
          <p:cNvSpPr/>
          <p:nvPr/>
        </p:nvSpPr>
        <p:spPr>
          <a:xfrm>
            <a:off x="658255" y="3970116"/>
            <a:ext cx="7824732" cy="226158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Times New Roman"/>
                <a:ea typeface="黑体"/>
                <a:cs typeface="+mn-cs"/>
              </a:rPr>
              <a:t>为了表达文本，</a:t>
            </a:r>
            <a:r>
              <a:rPr kumimoji="0" lang="en-US" altLang="zh-CN" sz="1600" b="0" i="0" u="none" strike="noStrike" kern="1200" cap="none" spc="0" normalizeH="0" baseline="0" noProof="0" dirty="0">
                <a:ln>
                  <a:noFill/>
                </a:ln>
                <a:solidFill>
                  <a:prstClr val="black"/>
                </a:solidFill>
                <a:effectLst/>
                <a:uLnTx/>
                <a:uFillTx/>
                <a:latin typeface="Times New Roman"/>
                <a:ea typeface="黑体"/>
                <a:cs typeface="+mn-cs"/>
              </a:rPr>
              <a:t> “</a:t>
            </a:r>
            <a:r>
              <a:rPr kumimoji="0" lang="zh-CN" altLang="zh-CN" sz="1600" b="0" i="0" u="none" strike="noStrike" kern="1200" cap="none" spc="0" normalizeH="0" baseline="0" noProof="0" dirty="0">
                <a:ln>
                  <a:noFill/>
                </a:ln>
                <a:solidFill>
                  <a:prstClr val="black"/>
                </a:solidFill>
                <a:effectLst/>
                <a:uLnTx/>
                <a:uFillTx/>
                <a:latin typeface="Times New Roman"/>
                <a:ea typeface="黑体"/>
                <a:cs typeface="+mn-cs"/>
              </a:rPr>
              <a:t>词袋</a:t>
            </a:r>
            <a:r>
              <a:rPr kumimoji="0" lang="en-US" altLang="zh-CN" sz="1600" b="0" i="0" u="none" strike="noStrike" kern="1200" cap="none" spc="0" normalizeH="0" baseline="0" noProof="0" dirty="0">
                <a:ln>
                  <a:noFill/>
                </a:ln>
                <a:solidFill>
                  <a:prstClr val="black"/>
                </a:solidFill>
                <a:effectLst/>
                <a:uLnTx/>
                <a:uFillTx/>
                <a:latin typeface="Times New Roman"/>
                <a:ea typeface="黑体"/>
                <a:cs typeface="+mn-cs"/>
              </a:rPr>
              <a:t>”</a:t>
            </a:r>
            <a:r>
              <a:rPr kumimoji="0" lang="zh-CN" altLang="zh-CN" sz="1600" b="0" i="0" u="none" strike="noStrike" kern="1200" cap="none" spc="0" normalizeH="0" baseline="0" noProof="0" dirty="0">
                <a:ln>
                  <a:noFill/>
                </a:ln>
                <a:solidFill>
                  <a:prstClr val="black"/>
                </a:solidFill>
                <a:effectLst/>
                <a:uLnTx/>
                <a:uFillTx/>
                <a:latin typeface="Times New Roman"/>
                <a:ea typeface="黑体"/>
                <a:cs typeface="+mn-cs"/>
              </a:rPr>
              <a:t>（</a:t>
            </a:r>
            <a:r>
              <a:rPr kumimoji="0" lang="en-US" altLang="zh-CN" sz="1600" b="0" i="0" u="none" strike="noStrike" kern="1200" cap="none" spc="0" normalizeH="0" baseline="0" noProof="0" dirty="0">
                <a:ln>
                  <a:noFill/>
                </a:ln>
                <a:solidFill>
                  <a:prstClr val="black"/>
                </a:solidFill>
                <a:effectLst/>
                <a:uLnTx/>
                <a:uFillTx/>
                <a:latin typeface="Times New Roman"/>
                <a:ea typeface="黑体"/>
                <a:cs typeface="+mn-cs"/>
              </a:rPr>
              <a:t>Bag of Words</a:t>
            </a:r>
            <a:r>
              <a:rPr kumimoji="0" lang="zh-CN" altLang="zh-CN" sz="1600" b="0" i="0" u="none" strike="noStrike" kern="1200" cap="none" spc="0" normalizeH="0" baseline="0" noProof="0" dirty="0">
                <a:ln>
                  <a:noFill/>
                </a:ln>
                <a:solidFill>
                  <a:prstClr val="black"/>
                </a:solidFill>
                <a:effectLst/>
                <a:uLnTx/>
                <a:uFillTx/>
                <a:latin typeface="Times New Roman"/>
                <a:ea typeface="黑体"/>
                <a:cs typeface="+mn-cs"/>
              </a:rPr>
              <a:t>）模型被采用，但是这一模型忽略了文本单词之间的依赖关系，仅仅将文本看作是单词的集合（忽略了单词之间的先后次序）。</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Times New Roman"/>
                <a:ea typeface="黑体"/>
                <a:cs typeface="+mn-cs"/>
              </a:rPr>
              <a:t>在词袋模型中，一个单词按照词典序被表示为一个词典维数大小的向量（被称为</a:t>
            </a:r>
            <a:r>
              <a:rPr kumimoji="0" lang="en-US" altLang="zh-CN" sz="1600" b="0" i="0" u="none" strike="noStrike" kern="1200" cap="none" spc="0" normalizeH="0" baseline="0" noProof="0" dirty="0">
                <a:ln>
                  <a:noFill/>
                </a:ln>
                <a:solidFill>
                  <a:prstClr val="black"/>
                </a:solidFill>
                <a:effectLst/>
                <a:uLnTx/>
                <a:uFillTx/>
                <a:latin typeface="Times New Roman"/>
                <a:ea typeface="黑体"/>
                <a:cs typeface="+mn-cs"/>
              </a:rPr>
              <a:t>one-hot vector</a:t>
            </a:r>
            <a:r>
              <a:rPr kumimoji="0" lang="zh-CN" altLang="zh-CN" sz="1600" b="0" i="0" u="none" strike="noStrike" kern="1200" cap="none" spc="0" normalizeH="0" baseline="0" noProof="0" dirty="0">
                <a:ln>
                  <a:noFill/>
                </a:ln>
                <a:solidFill>
                  <a:prstClr val="black"/>
                </a:solidFill>
                <a:effectLst/>
                <a:uLnTx/>
                <a:uFillTx/>
                <a:latin typeface="Times New Roman"/>
                <a:ea typeface="黑体"/>
                <a:cs typeface="+mn-cs"/>
              </a:rPr>
              <a:t>），向量中该单词所对应位置按照其在文档中出现与否取值为</a:t>
            </a:r>
            <a:r>
              <a:rPr kumimoji="0" lang="en-US" altLang="zh-CN" sz="1600" b="0" i="0" u="none" strike="noStrike" kern="1200" cap="none" spc="0" normalizeH="0" baseline="0" noProof="0" dirty="0">
                <a:ln>
                  <a:noFill/>
                </a:ln>
                <a:solidFill>
                  <a:prstClr val="black"/>
                </a:solidFill>
                <a:effectLst/>
                <a:uLnTx/>
                <a:uFillTx/>
                <a:latin typeface="Times New Roman"/>
                <a:ea typeface="黑体"/>
                <a:cs typeface="+mn-cs"/>
              </a:rPr>
              <a:t>1</a:t>
            </a:r>
            <a:r>
              <a:rPr kumimoji="0" lang="zh-CN" altLang="zh-CN" sz="1600" b="0" i="0" u="none" strike="noStrike" kern="1200" cap="none" spc="0" normalizeH="0" baseline="0" noProof="0" dirty="0">
                <a:ln>
                  <a:noFill/>
                </a:ln>
                <a:solidFill>
                  <a:prstClr val="black"/>
                </a:solidFill>
                <a:effectLst/>
                <a:uLnTx/>
                <a:uFillTx/>
                <a:latin typeface="Times New Roman"/>
                <a:ea typeface="黑体"/>
                <a:cs typeface="+mn-cs"/>
              </a:rPr>
              <a:t>或</a:t>
            </a:r>
            <a:r>
              <a:rPr kumimoji="0" lang="en-US" altLang="zh-CN" sz="1600" b="0" i="0" u="none" strike="noStrike" kern="1200" cap="none" spc="0" normalizeH="0" baseline="0" noProof="0" dirty="0">
                <a:ln>
                  <a:noFill/>
                </a:ln>
                <a:solidFill>
                  <a:prstClr val="black"/>
                </a:solidFill>
                <a:effectLst/>
                <a:uLnTx/>
                <a:uFillTx/>
                <a:latin typeface="Times New Roman"/>
                <a:ea typeface="黑体"/>
                <a:cs typeface="+mn-cs"/>
              </a:rPr>
              <a:t>0</a:t>
            </a:r>
            <a:r>
              <a:rPr kumimoji="0" lang="zh-CN" altLang="zh-CN" sz="1600" b="0" i="0" u="none" strike="noStrike" kern="1200" cap="none" spc="0" normalizeH="0" baseline="0" noProof="0" dirty="0">
                <a:ln>
                  <a:noFill/>
                </a:ln>
                <a:solidFill>
                  <a:prstClr val="black"/>
                </a:solidFill>
                <a:effectLst/>
                <a:uLnTx/>
                <a:uFillTx/>
                <a:latin typeface="Times New Roman"/>
                <a:ea typeface="黑体"/>
                <a:cs typeface="+mn-cs"/>
              </a:rPr>
              <a:t>。</a:t>
            </a:r>
            <a:r>
              <a:rPr kumimoji="0" lang="en-US" altLang="zh-CN" sz="1600" b="0" i="0" u="none" strike="noStrike" kern="1200" cap="none" spc="0" normalizeH="0" baseline="0" noProof="0" dirty="0">
                <a:ln>
                  <a:noFill/>
                </a:ln>
                <a:solidFill>
                  <a:prstClr val="black"/>
                </a:solidFill>
                <a:effectLst/>
                <a:uLnTx/>
                <a:uFillTx/>
                <a:latin typeface="Times New Roman"/>
                <a:ea typeface="黑体"/>
                <a:cs typeface="+mn-cs"/>
              </a:rPr>
              <a:t>1</a:t>
            </a:r>
            <a:r>
              <a:rPr kumimoji="0" lang="zh-CN" altLang="zh-CN" sz="1600" b="0" i="0" u="none" strike="noStrike" kern="1200" cap="none" spc="0" normalizeH="0" baseline="0" noProof="0" dirty="0">
                <a:ln>
                  <a:noFill/>
                </a:ln>
                <a:solidFill>
                  <a:prstClr val="black"/>
                </a:solidFill>
                <a:effectLst/>
                <a:uLnTx/>
                <a:uFillTx/>
                <a:latin typeface="Times New Roman"/>
                <a:ea typeface="黑体"/>
                <a:cs typeface="+mn-cs"/>
              </a:rPr>
              <a:t>表示该单词在文档中出现、</a:t>
            </a:r>
            <a:r>
              <a:rPr kumimoji="0" lang="en-US" altLang="zh-CN" sz="1600" b="0" i="0" u="none" strike="noStrike" kern="1200" cap="none" spc="0" normalizeH="0" baseline="0" noProof="0" dirty="0">
                <a:ln>
                  <a:noFill/>
                </a:ln>
                <a:solidFill>
                  <a:prstClr val="black"/>
                </a:solidFill>
                <a:effectLst/>
                <a:uLnTx/>
                <a:uFillTx/>
                <a:latin typeface="Times New Roman"/>
                <a:ea typeface="黑体"/>
                <a:cs typeface="+mn-cs"/>
              </a:rPr>
              <a:t>0</a:t>
            </a:r>
            <a:r>
              <a:rPr kumimoji="0" lang="zh-CN" altLang="zh-CN" sz="1600" b="0" i="0" u="none" strike="noStrike" kern="1200" cap="none" spc="0" normalizeH="0" baseline="0" noProof="0" dirty="0">
                <a:ln>
                  <a:noFill/>
                </a:ln>
                <a:solidFill>
                  <a:prstClr val="black"/>
                </a:solidFill>
                <a:effectLst/>
                <a:uLnTx/>
                <a:uFillTx/>
                <a:latin typeface="Times New Roman"/>
                <a:ea typeface="黑体"/>
                <a:cs typeface="+mn-cs"/>
              </a:rPr>
              <a:t>表示没有出现。每个单词被表达为单词向量后，一些与自然语言相关工作（如聚类、同义词计算、主题挖掘等</a:t>
            </a:r>
            <a:r>
              <a:rPr kumimoji="0" lang="en-US" altLang="zh-CN" sz="1600" b="0" i="0" u="none" strike="noStrike" kern="1200" cap="none" spc="0" normalizeH="0" baseline="0" noProof="0" dirty="0">
                <a:ln>
                  <a:noFill/>
                </a:ln>
                <a:solidFill>
                  <a:prstClr val="black"/>
                </a:solidFill>
                <a:effectLst/>
                <a:uLnTx/>
                <a:uFillTx/>
                <a:latin typeface="Times New Roman"/>
                <a:ea typeface="黑体"/>
                <a:cs typeface="+mn-cs"/>
              </a:rPr>
              <a:t>)</a:t>
            </a:r>
            <a:r>
              <a:rPr kumimoji="0" lang="zh-CN" altLang="zh-CN" sz="1600" b="0" i="0" u="none" strike="noStrike" kern="1200" cap="none" spc="0" normalizeH="0" baseline="0" noProof="0" dirty="0">
                <a:ln>
                  <a:noFill/>
                </a:ln>
                <a:solidFill>
                  <a:prstClr val="black"/>
                </a:solidFill>
                <a:effectLst/>
                <a:uLnTx/>
                <a:uFillTx/>
                <a:latin typeface="Times New Roman"/>
                <a:ea typeface="黑体"/>
                <a:cs typeface="+mn-cs"/>
              </a:rPr>
              <a:t>可以依次开展。</a:t>
            </a:r>
          </a:p>
        </p:txBody>
      </p:sp>
    </p:spTree>
    <p:extLst>
      <p:ext uri="{BB962C8B-B14F-4D97-AF65-F5344CB8AC3E}">
        <p14:creationId xmlns:p14="http://schemas.microsoft.com/office/powerpoint/2010/main" val="229483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2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250"/>
                                        <p:tgtEl>
                                          <p:spTgt spid="2"/>
                                        </p:tgtEl>
                                      </p:cBhvr>
                                    </p:animEffect>
                                    <p:anim calcmode="lin" valueType="num">
                                      <p:cBhvr>
                                        <p:cTn id="13" dur="1250" fill="hold"/>
                                        <p:tgtEl>
                                          <p:spTgt spid="2"/>
                                        </p:tgtEl>
                                        <p:attrNameLst>
                                          <p:attrName>ppt_x</p:attrName>
                                        </p:attrNameLst>
                                      </p:cBhvr>
                                      <p:tavLst>
                                        <p:tav tm="0">
                                          <p:val>
                                            <p:strVal val="#ppt_x"/>
                                          </p:val>
                                        </p:tav>
                                        <p:tav tm="100000">
                                          <p:val>
                                            <p:strVal val="#ppt_x"/>
                                          </p:val>
                                        </p:tav>
                                      </p:tavLst>
                                    </p:anim>
                                    <p:anim calcmode="lin" valueType="num">
                                      <p:cBhvr>
                                        <p:cTn id="14" dur="1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87089" y="1194622"/>
            <a:ext cx="8518144" cy="4505632"/>
          </a:xfrm>
          <a:prstGeom prst="rect">
            <a:avLst/>
          </a:prstGeom>
        </p:spPr>
      </p:pic>
      <p:sp>
        <p:nvSpPr>
          <p:cNvPr id="5" name="Text Box 27">
            <a:extLst>
              <a:ext uri="{FF2B5EF4-FFF2-40B4-BE49-F238E27FC236}">
                <a16:creationId xmlns:a16="http://schemas.microsoft.com/office/drawing/2014/main" id="{7E1253F2-9ABC-E0A9-8514-3B7FD979E623}"/>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自然语言处理的研究任务</a:t>
            </a:r>
          </a:p>
        </p:txBody>
      </p:sp>
    </p:spTree>
    <p:extLst>
      <p:ext uri="{BB962C8B-B14F-4D97-AF65-F5344CB8AC3E}">
        <p14:creationId xmlns:p14="http://schemas.microsoft.com/office/powerpoint/2010/main" val="18546685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r="4341"/>
          <a:stretch/>
        </p:blipFill>
        <p:spPr>
          <a:xfrm>
            <a:off x="1718187" y="980838"/>
            <a:ext cx="6769510" cy="5449459"/>
          </a:xfrm>
          <a:prstGeom prst="rect">
            <a:avLst/>
          </a:prstGeom>
        </p:spPr>
      </p:pic>
      <p:sp>
        <p:nvSpPr>
          <p:cNvPr id="6" name="Text Box 27">
            <a:extLst>
              <a:ext uri="{FF2B5EF4-FFF2-40B4-BE49-F238E27FC236}">
                <a16:creationId xmlns:a16="http://schemas.microsoft.com/office/drawing/2014/main" id="{DF6362C4-2BEE-4BFD-BB6D-2C86891D85B0}"/>
              </a:ext>
            </a:extLst>
          </p:cNvPr>
          <p:cNvSpPr txBox="1">
            <a:spLocks noChangeArrowheads="1"/>
          </p:cNvSpPr>
          <p:nvPr/>
        </p:nvSpPr>
        <p:spPr bwMode="gray">
          <a:xfrm>
            <a:off x="526459" y="1673942"/>
            <a:ext cx="615553" cy="3345501"/>
          </a:xfrm>
          <a:prstGeom prst="rect">
            <a:avLst/>
          </a:prstGeom>
          <a:noFill/>
          <a:ln w="9525" algn="ctr">
            <a:noFill/>
            <a:miter lim="800000"/>
          </a:ln>
        </p:spPr>
        <p:txBody>
          <a:bodyPr vert="eaVert" wrap="square">
            <a:spAutoFit/>
          </a:bodyPr>
          <a:lstStyle/>
          <a:p>
            <a:pPr>
              <a:defRP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自然语言的处理示例</a:t>
            </a:r>
            <a:endPar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5" name="Text Box 27">
            <a:extLst>
              <a:ext uri="{FF2B5EF4-FFF2-40B4-BE49-F238E27FC236}">
                <a16:creationId xmlns:a16="http://schemas.microsoft.com/office/drawing/2014/main" id="{EE718571-2509-1FBF-D1C0-A2B94F97CA17}"/>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自然语言处理的研究任务</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142012" y="1047137"/>
            <a:ext cx="7549252" cy="4570328"/>
          </a:xfrm>
          <a:prstGeom prst="rect">
            <a:avLst/>
          </a:prstGeom>
        </p:spPr>
      </p:pic>
      <p:sp>
        <p:nvSpPr>
          <p:cNvPr id="7" name="Text Box 27">
            <a:extLst>
              <a:ext uri="{FF2B5EF4-FFF2-40B4-BE49-F238E27FC236}">
                <a16:creationId xmlns:a16="http://schemas.microsoft.com/office/drawing/2014/main" id="{37CF09BB-AC7F-CADE-74F6-20B40D0FC42F}"/>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自然语言处理的研究任务</a:t>
            </a:r>
          </a:p>
        </p:txBody>
      </p:sp>
      <p:sp>
        <p:nvSpPr>
          <p:cNvPr id="8" name="Text Box 27">
            <a:extLst>
              <a:ext uri="{FF2B5EF4-FFF2-40B4-BE49-F238E27FC236}">
                <a16:creationId xmlns:a16="http://schemas.microsoft.com/office/drawing/2014/main" id="{7D38B08C-2DA6-9090-12E9-C00D5A99A3CD}"/>
              </a:ext>
            </a:extLst>
          </p:cNvPr>
          <p:cNvSpPr txBox="1">
            <a:spLocks noChangeArrowheads="1"/>
          </p:cNvSpPr>
          <p:nvPr/>
        </p:nvSpPr>
        <p:spPr bwMode="gray">
          <a:xfrm>
            <a:off x="526459" y="1673942"/>
            <a:ext cx="615553" cy="3345501"/>
          </a:xfrm>
          <a:prstGeom prst="rect">
            <a:avLst/>
          </a:prstGeom>
          <a:noFill/>
          <a:ln w="9525" algn="ctr">
            <a:noFill/>
            <a:miter lim="800000"/>
          </a:ln>
        </p:spPr>
        <p:txBody>
          <a:bodyPr vert="eaVert" wrap="square">
            <a:spAutoFit/>
          </a:bodyPr>
          <a:lstStyle/>
          <a:p>
            <a:pPr>
              <a:defRP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rPr>
              <a:t>自然语言的处理示例</a:t>
            </a:r>
            <a:endPar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000251"/>
            <a:ext cx="8058150" cy="1700388"/>
          </a:xfrm>
        </p:spPr>
        <p:txBody>
          <a:bodyPr/>
          <a:lstStyle/>
          <a:p>
            <a:pPr algn="just">
              <a:lnSpc>
                <a:spcPct val="150000"/>
              </a:lnSpc>
              <a:buFont typeface="Wingdings" panose="05000000000000000000" pitchFamily="2" charset="2"/>
              <a:buChar char="p"/>
            </a:pPr>
            <a:r>
              <a:rPr lang="en-US" altLang="zh-CN" sz="1800" dirty="0">
                <a:solidFill>
                  <a:srgbClr val="0000FF"/>
                </a:solidFill>
                <a:latin typeface="华文中宋" panose="02010600040101010101" pitchFamily="2" charset="-122"/>
                <a:ea typeface="华文中宋" panose="02010600040101010101" pitchFamily="2" charset="-122"/>
              </a:rPr>
              <a:t>2012 </a:t>
            </a:r>
            <a:r>
              <a:rPr lang="zh-CN" altLang="en-US" sz="1800" dirty="0">
                <a:solidFill>
                  <a:srgbClr val="0000FF"/>
                </a:solidFill>
                <a:latin typeface="华文中宋" panose="02010600040101010101" pitchFamily="2" charset="-122"/>
                <a:ea typeface="华文中宋" panose="02010600040101010101" pitchFamily="2" charset="-122"/>
              </a:rPr>
              <a:t>年 </a:t>
            </a:r>
            <a:r>
              <a:rPr lang="en-US" altLang="zh-CN" sz="1800" dirty="0">
                <a:solidFill>
                  <a:srgbClr val="0000FF"/>
                </a:solidFill>
                <a:latin typeface="华文中宋" panose="02010600040101010101" pitchFamily="2" charset="-122"/>
                <a:ea typeface="华文中宋" panose="02010600040101010101" pitchFamily="2" charset="-122"/>
              </a:rPr>
              <a:t>5 </a:t>
            </a:r>
            <a:r>
              <a:rPr lang="zh-CN" altLang="en-US" sz="1800" dirty="0">
                <a:solidFill>
                  <a:srgbClr val="0000FF"/>
                </a:solidFill>
                <a:latin typeface="华文中宋" panose="02010600040101010101" pitchFamily="2" charset="-122"/>
                <a:ea typeface="华文中宋" panose="02010600040101010101" pitchFamily="2" charset="-122"/>
              </a:rPr>
              <a:t>月， </a:t>
            </a:r>
            <a:r>
              <a:rPr lang="en-US" altLang="zh-CN" sz="1800" dirty="0">
                <a:solidFill>
                  <a:srgbClr val="0000FF"/>
                </a:solidFill>
                <a:latin typeface="华文中宋" panose="02010600040101010101" pitchFamily="2" charset="-122"/>
                <a:ea typeface="华文中宋" panose="02010600040101010101" pitchFamily="2" charset="-122"/>
              </a:rPr>
              <a:t>Google </a:t>
            </a:r>
            <a:r>
              <a:rPr lang="zh-CN" altLang="en-US" sz="1800" dirty="0">
                <a:solidFill>
                  <a:srgbClr val="0000FF"/>
                </a:solidFill>
                <a:latin typeface="华文中宋" panose="02010600040101010101" pitchFamily="2" charset="-122"/>
                <a:ea typeface="华文中宋" panose="02010600040101010101" pitchFamily="2" charset="-122"/>
              </a:rPr>
              <a:t>推出 </a:t>
            </a:r>
            <a:r>
              <a:rPr lang="en-US" altLang="zh-CN" sz="1800" dirty="0">
                <a:solidFill>
                  <a:srgbClr val="0000FF"/>
                </a:solidFill>
                <a:latin typeface="华文中宋" panose="02010600040101010101" pitchFamily="2" charset="-122"/>
                <a:ea typeface="华文中宋" panose="02010600040101010101" pitchFamily="2" charset="-122"/>
              </a:rPr>
              <a:t>Google </a:t>
            </a:r>
            <a:r>
              <a:rPr lang="zh-CN" altLang="en-US" sz="1800" dirty="0">
                <a:solidFill>
                  <a:srgbClr val="0000FF"/>
                </a:solidFill>
                <a:latin typeface="华文中宋" panose="02010600040101010101" pitchFamily="2" charset="-122"/>
                <a:ea typeface="华文中宋" panose="02010600040101010101" pitchFamily="2" charset="-122"/>
              </a:rPr>
              <a:t>知识图谱，并将其应用在搜索引擎中增强搜索能力，改善用户搜索质量和搜索体验，这是“</a:t>
            </a:r>
            <a:r>
              <a:rPr lang="zh-CN" altLang="en-US" sz="1800" dirty="0">
                <a:solidFill>
                  <a:srgbClr val="FF0000"/>
                </a:solidFill>
                <a:latin typeface="华文中宋" panose="02010600040101010101" pitchFamily="2" charset="-122"/>
                <a:ea typeface="华文中宋" panose="02010600040101010101" pitchFamily="2" charset="-122"/>
              </a:rPr>
              <a:t>知识图谱</a:t>
            </a:r>
            <a:r>
              <a:rPr lang="zh-CN" altLang="en-US" sz="1800" dirty="0">
                <a:solidFill>
                  <a:srgbClr val="0000FF"/>
                </a:solidFill>
                <a:latin typeface="华文中宋" panose="02010600040101010101" pitchFamily="2" charset="-122"/>
                <a:ea typeface="华文中宋" panose="02010600040101010101" pitchFamily="2" charset="-122"/>
              </a:rPr>
              <a:t>” 名称的由来，也标志着大规模知识图谱在互联网语义搜索中的成功应用。搜索关键词， </a:t>
            </a:r>
            <a:r>
              <a:rPr lang="en-US" altLang="zh-CN" sz="1800" dirty="0">
                <a:solidFill>
                  <a:srgbClr val="0000FF"/>
                </a:solidFill>
                <a:latin typeface="华文中宋" panose="02010600040101010101" pitchFamily="2" charset="-122"/>
                <a:ea typeface="华文中宋" panose="02010600040101010101" pitchFamily="2" charset="-122"/>
              </a:rPr>
              <a:t>google </a:t>
            </a:r>
            <a:r>
              <a:rPr lang="zh-CN" altLang="en-US" sz="1800" dirty="0">
                <a:solidFill>
                  <a:srgbClr val="0000FF"/>
                </a:solidFill>
                <a:latin typeface="华文中宋" panose="02010600040101010101" pitchFamily="2" charset="-122"/>
                <a:ea typeface="华文中宋" panose="02010600040101010101" pitchFamily="2" charset="-122"/>
              </a:rPr>
              <a:t>会在右侧给出与关键词相关的搜索结果。 </a:t>
            </a:r>
          </a:p>
        </p:txBody>
      </p:sp>
      <p:pic>
        <p:nvPicPr>
          <p:cNvPr id="2" name="图片 1"/>
          <p:cNvPicPr>
            <a:picLocks noChangeAspect="1"/>
          </p:cNvPicPr>
          <p:nvPr/>
        </p:nvPicPr>
        <p:blipFill>
          <a:blip r:embed="rId2"/>
          <a:stretch>
            <a:fillRect/>
          </a:stretch>
        </p:blipFill>
        <p:spPr>
          <a:xfrm>
            <a:off x="2732397" y="3700638"/>
            <a:ext cx="3854318" cy="2187463"/>
          </a:xfrm>
          <a:prstGeom prst="rect">
            <a:avLst/>
          </a:prstGeom>
        </p:spPr>
      </p:pic>
      <p:sp>
        <p:nvSpPr>
          <p:cNvPr id="9" name="Text Box 27">
            <a:extLst>
              <a:ext uri="{FF2B5EF4-FFF2-40B4-BE49-F238E27FC236}">
                <a16:creationId xmlns:a16="http://schemas.microsoft.com/office/drawing/2014/main" id="{C25E42E6-AFEA-4FBE-87F6-57DF6965341D}"/>
              </a:ext>
            </a:extLst>
          </p:cNvPr>
          <p:cNvSpPr txBox="1">
            <a:spLocks noChangeArrowheads="1"/>
          </p:cNvSpPr>
          <p:nvPr/>
        </p:nvSpPr>
        <p:spPr bwMode="gray">
          <a:xfrm>
            <a:off x="285750" y="1600201"/>
            <a:ext cx="4893293" cy="507831"/>
          </a:xfrm>
          <a:prstGeom prst="rect">
            <a:avLst/>
          </a:prstGeom>
          <a:noFill/>
          <a:ln w="9525" algn="ctr">
            <a:noFill/>
            <a:miter lim="800000"/>
          </a:ln>
        </p:spPr>
        <p:txBody>
          <a:bodyPr wrap="square">
            <a:spAutoFit/>
          </a:bodyPr>
          <a:lstStyle/>
          <a:p>
            <a:pPr marL="257175" indent="-257175">
              <a:buFont typeface="Wingdings" panose="05000000000000000000" charset="0"/>
              <a:buChar char="Ø"/>
              <a:defRPr/>
            </a:pPr>
            <a:r>
              <a:rPr lang="zh-CN" altLang="en-US"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rPr>
              <a:t>自然语言处理的典型应用</a:t>
            </a:r>
            <a:endParaRPr lang="en-US" altLang="zh-CN"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endParaRPr>
          </a:p>
        </p:txBody>
      </p:sp>
      <p:sp>
        <p:nvSpPr>
          <p:cNvPr id="6" name="Text Box 27">
            <a:extLst>
              <a:ext uri="{FF2B5EF4-FFF2-40B4-BE49-F238E27FC236}">
                <a16:creationId xmlns:a16="http://schemas.microsoft.com/office/drawing/2014/main" id="{EB40A46F-2F23-1C12-1586-98EE1C0D17F9}"/>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自然语言处理的研究任务</a:t>
            </a:r>
          </a:p>
        </p:txBody>
      </p:sp>
    </p:spTree>
    <p:extLst>
      <p:ext uri="{BB962C8B-B14F-4D97-AF65-F5344CB8AC3E}">
        <p14:creationId xmlns:p14="http://schemas.microsoft.com/office/powerpoint/2010/main" val="16980234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057401" y="2115549"/>
            <a:ext cx="5948123" cy="3713751"/>
          </a:xfrm>
          <a:prstGeom prst="rect">
            <a:avLst/>
          </a:prstGeom>
        </p:spPr>
      </p:pic>
      <p:sp>
        <p:nvSpPr>
          <p:cNvPr id="3" name="Text Box 27">
            <a:extLst>
              <a:ext uri="{FF2B5EF4-FFF2-40B4-BE49-F238E27FC236}">
                <a16:creationId xmlns:a16="http://schemas.microsoft.com/office/drawing/2014/main" id="{291650B4-0B36-422E-9F60-560C28A0088D}"/>
              </a:ext>
            </a:extLst>
          </p:cNvPr>
          <p:cNvSpPr txBox="1">
            <a:spLocks noChangeArrowheads="1"/>
          </p:cNvSpPr>
          <p:nvPr/>
        </p:nvSpPr>
        <p:spPr bwMode="gray">
          <a:xfrm>
            <a:off x="607219" y="1656320"/>
            <a:ext cx="4593431" cy="507831"/>
          </a:xfrm>
          <a:prstGeom prst="rect">
            <a:avLst/>
          </a:prstGeom>
          <a:noFill/>
          <a:ln w="9525" algn="ctr">
            <a:noFill/>
            <a:miter lim="800000"/>
          </a:ln>
        </p:spPr>
        <p:txBody>
          <a:bodyPr wrap="square">
            <a:spAutoFit/>
          </a:bodyPr>
          <a:lstStyle/>
          <a:p>
            <a:pPr marL="257175" indent="-257175">
              <a:buFont typeface="Wingdings" panose="05000000000000000000" charset="0"/>
              <a:buChar char="Ø"/>
              <a:defRPr/>
            </a:pPr>
            <a:r>
              <a:rPr lang="zh-CN" altLang="en-US"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rPr>
              <a:t>自然语言处理的典型应用</a:t>
            </a:r>
            <a:endParaRPr lang="en-US" altLang="zh-CN"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endParaRPr>
          </a:p>
        </p:txBody>
      </p:sp>
      <p:sp>
        <p:nvSpPr>
          <p:cNvPr id="6" name="Text Box 27">
            <a:extLst>
              <a:ext uri="{FF2B5EF4-FFF2-40B4-BE49-F238E27FC236}">
                <a16:creationId xmlns:a16="http://schemas.microsoft.com/office/drawing/2014/main" id="{81651FBB-8395-8B84-C00E-BC8CC2634EA9}"/>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自然语言处理的研究任务</a:t>
            </a:r>
          </a:p>
        </p:txBody>
      </p:sp>
    </p:spTree>
    <p:extLst>
      <p:ext uri="{BB962C8B-B14F-4D97-AF65-F5344CB8AC3E}">
        <p14:creationId xmlns:p14="http://schemas.microsoft.com/office/powerpoint/2010/main" val="1503636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39442" y="2263475"/>
            <a:ext cx="6343649" cy="2445842"/>
          </a:xfrm>
        </p:spPr>
        <p:txBody>
          <a:bodyPr/>
          <a:lstStyle/>
          <a:p>
            <a:pPr>
              <a:lnSpc>
                <a:spcPct val="150000"/>
              </a:lnSpc>
              <a:spcBef>
                <a:spcPts val="675"/>
              </a:spcBef>
              <a:spcAft>
                <a:spcPts val="675"/>
              </a:spcAft>
            </a:pPr>
            <a:r>
              <a:rPr lang="zh-CN" altLang="en-US" dirty="0">
                <a:ln w="22225">
                  <a:solidFill>
                    <a:schemeClr val="accent2"/>
                  </a:solidFill>
                  <a:prstDash val="solid"/>
                </a:ln>
                <a:solidFill>
                  <a:srgbClr val="FF0000"/>
                </a:solidFill>
                <a:latin typeface="华文中宋" panose="02010600040101010101" pitchFamily="2" charset="-122"/>
                <a:ea typeface="华文中宋" panose="02010600040101010101" pitchFamily="2" charset="-122"/>
              </a:rPr>
              <a:t> 智能人机交互</a:t>
            </a:r>
            <a:endParaRPr lang="zh-CN" altLang="en-US" dirty="0">
              <a:solidFill>
                <a:srgbClr val="FF0000"/>
              </a:solidFill>
              <a:latin typeface="华文中宋" panose="02010600040101010101" pitchFamily="2" charset="-122"/>
              <a:ea typeface="华文中宋" panose="02010600040101010101" pitchFamily="2" charset="-122"/>
            </a:endParaRPr>
          </a:p>
          <a:p>
            <a:pPr>
              <a:lnSpc>
                <a:spcPct val="150000"/>
              </a:lnSpc>
              <a:spcBef>
                <a:spcPts val="0"/>
              </a:spcBef>
              <a:buFont typeface="Wingdings" panose="05000000000000000000" charset="0"/>
              <a:buChar char="p"/>
            </a:pPr>
            <a:r>
              <a:rPr lang="zh-CN" altLang="en-US" sz="1800" dirty="0">
                <a:solidFill>
                  <a:srgbClr val="0000FF"/>
                </a:solidFill>
                <a:latin typeface="华文中宋" panose="02010600040101010101" pitchFamily="2" charset="-122"/>
                <a:ea typeface="华文中宋" panose="02010600040101010101" pitchFamily="2" charset="-122"/>
              </a:rPr>
              <a:t>智能人机交互利用自然语言实现人与机器的自然交流。</a:t>
            </a:r>
          </a:p>
          <a:p>
            <a:pPr>
              <a:lnSpc>
                <a:spcPct val="150000"/>
              </a:lnSpc>
              <a:spcBef>
                <a:spcPts val="0"/>
              </a:spcBef>
              <a:buFont typeface="Wingdings" panose="05000000000000000000" charset="0"/>
              <a:buChar char="p"/>
            </a:pPr>
            <a:r>
              <a:rPr lang="zh-CN" altLang="en-US" sz="1800" dirty="0">
                <a:solidFill>
                  <a:srgbClr val="0000FF"/>
                </a:solidFill>
                <a:latin typeface="华文中宋" panose="02010600040101010101" pitchFamily="2" charset="-122"/>
                <a:ea typeface="华文中宋" panose="02010600040101010101" pitchFamily="2" charset="-122"/>
              </a:rPr>
              <a:t>对话即平台</a:t>
            </a:r>
          </a:p>
          <a:p>
            <a:pPr>
              <a:lnSpc>
                <a:spcPct val="150000"/>
              </a:lnSpc>
              <a:spcBef>
                <a:spcPts val="0"/>
              </a:spcBef>
              <a:buFont typeface="Wingdings" panose="05000000000000000000" pitchFamily="2" charset="2"/>
              <a:buChar char="ü"/>
            </a:pPr>
            <a:r>
              <a:rPr lang="zh-CN" altLang="en-US" sz="1800" dirty="0">
                <a:solidFill>
                  <a:srgbClr val="0000FF"/>
                </a:solidFill>
                <a:latin typeface="华文中宋" panose="02010600040101010101" pitchFamily="2" charset="-122"/>
                <a:ea typeface="华文中宋" panose="02010600040101010101" pitchFamily="2" charset="-122"/>
              </a:rPr>
              <a:t>第一个面向任务的对话系统：微软的小娜</a:t>
            </a:r>
          </a:p>
          <a:p>
            <a:pPr>
              <a:lnSpc>
                <a:spcPct val="150000"/>
              </a:lnSpc>
              <a:spcBef>
                <a:spcPts val="0"/>
              </a:spcBef>
              <a:buFont typeface="Wingdings" panose="05000000000000000000" pitchFamily="2" charset="2"/>
              <a:buChar char="ü"/>
            </a:pPr>
            <a:r>
              <a:rPr lang="zh-CN" altLang="en-US" sz="1800" dirty="0">
                <a:solidFill>
                  <a:srgbClr val="0000FF"/>
                </a:solidFill>
                <a:latin typeface="华文中宋" panose="02010600040101010101" pitchFamily="2" charset="-122"/>
                <a:ea typeface="华文中宋" panose="02010600040101010101" pitchFamily="2" charset="-122"/>
              </a:rPr>
              <a:t>聊天机器人：微软的小冰</a:t>
            </a:r>
          </a:p>
        </p:txBody>
      </p:sp>
      <p:sp>
        <p:nvSpPr>
          <p:cNvPr id="5" name="Text Box 27">
            <a:extLst>
              <a:ext uri="{FF2B5EF4-FFF2-40B4-BE49-F238E27FC236}">
                <a16:creationId xmlns:a16="http://schemas.microsoft.com/office/drawing/2014/main" id="{D55F1705-F486-4B94-B1D3-7819093D83F2}"/>
              </a:ext>
            </a:extLst>
          </p:cNvPr>
          <p:cNvSpPr txBox="1">
            <a:spLocks noChangeArrowheads="1"/>
          </p:cNvSpPr>
          <p:nvPr/>
        </p:nvSpPr>
        <p:spPr bwMode="gray">
          <a:xfrm>
            <a:off x="596504" y="1600201"/>
            <a:ext cx="4775596" cy="507831"/>
          </a:xfrm>
          <a:prstGeom prst="rect">
            <a:avLst/>
          </a:prstGeom>
          <a:noFill/>
          <a:ln w="9525" algn="ctr">
            <a:noFill/>
            <a:miter lim="800000"/>
          </a:ln>
        </p:spPr>
        <p:txBody>
          <a:bodyPr wrap="square">
            <a:spAutoFit/>
          </a:bodyPr>
          <a:lstStyle/>
          <a:p>
            <a:pPr marL="257175" indent="-257175">
              <a:buFont typeface="Wingdings" panose="05000000000000000000" charset="0"/>
              <a:buChar char="Ø"/>
              <a:defRPr/>
            </a:pPr>
            <a:r>
              <a:rPr lang="zh-CN" altLang="en-US"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rPr>
              <a:t>自然语言处理的典型应用</a:t>
            </a:r>
            <a:endParaRPr lang="en-US" altLang="zh-CN"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endParaRPr>
          </a:p>
        </p:txBody>
      </p:sp>
      <p:sp>
        <p:nvSpPr>
          <p:cNvPr id="6" name="Text Box 27">
            <a:extLst>
              <a:ext uri="{FF2B5EF4-FFF2-40B4-BE49-F238E27FC236}">
                <a16:creationId xmlns:a16="http://schemas.microsoft.com/office/drawing/2014/main" id="{908D0A26-8C55-966A-3BF0-1A205564DC16}"/>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自然语言处理的研究任务</a:t>
            </a:r>
          </a:p>
        </p:txBody>
      </p:sp>
    </p:spTree>
    <p:extLst>
      <p:ext uri="{BB962C8B-B14F-4D97-AF65-F5344CB8AC3E}">
        <p14:creationId xmlns:p14="http://schemas.microsoft.com/office/powerpoint/2010/main" val="3514047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543050" y="2075460"/>
            <a:ext cx="6422618" cy="3584803"/>
          </a:xfrm>
          <a:prstGeom prst="rect">
            <a:avLst/>
          </a:prstGeom>
        </p:spPr>
      </p:pic>
      <p:sp>
        <p:nvSpPr>
          <p:cNvPr id="2" name="Text Box 27">
            <a:extLst>
              <a:ext uri="{FF2B5EF4-FFF2-40B4-BE49-F238E27FC236}">
                <a16:creationId xmlns:a16="http://schemas.microsoft.com/office/drawing/2014/main" id="{90255D3B-7EF0-4BD8-985E-BC35F24C212C}"/>
              </a:ext>
            </a:extLst>
          </p:cNvPr>
          <p:cNvSpPr txBox="1">
            <a:spLocks noChangeArrowheads="1"/>
          </p:cNvSpPr>
          <p:nvPr/>
        </p:nvSpPr>
        <p:spPr bwMode="gray">
          <a:xfrm>
            <a:off x="571500" y="1590712"/>
            <a:ext cx="4702320" cy="507831"/>
          </a:xfrm>
          <a:prstGeom prst="rect">
            <a:avLst/>
          </a:prstGeom>
          <a:noFill/>
          <a:ln w="9525" algn="ctr">
            <a:noFill/>
            <a:miter lim="800000"/>
          </a:ln>
        </p:spPr>
        <p:txBody>
          <a:bodyPr wrap="square">
            <a:spAutoFit/>
          </a:bodyPr>
          <a:lstStyle/>
          <a:p>
            <a:pPr marL="257175" indent="-257175">
              <a:buFont typeface="Wingdings" panose="05000000000000000000" charset="0"/>
              <a:buChar char="Ø"/>
              <a:defRPr/>
            </a:pPr>
            <a:r>
              <a:rPr lang="zh-CN" altLang="en-US"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rPr>
              <a:t>自然语言处理的典型应用</a:t>
            </a:r>
            <a:endParaRPr lang="en-US" altLang="zh-CN"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endParaRPr>
          </a:p>
        </p:txBody>
      </p:sp>
      <p:sp>
        <p:nvSpPr>
          <p:cNvPr id="6" name="Text Box 27">
            <a:extLst>
              <a:ext uri="{FF2B5EF4-FFF2-40B4-BE49-F238E27FC236}">
                <a16:creationId xmlns:a16="http://schemas.microsoft.com/office/drawing/2014/main" id="{1164F6D1-B70D-863E-2CB7-48E496916E92}"/>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自然语言处理的研究任务</a:t>
            </a:r>
          </a:p>
        </p:txBody>
      </p:sp>
    </p:spTree>
    <p:extLst>
      <p:ext uri="{BB962C8B-B14F-4D97-AF65-F5344CB8AC3E}">
        <p14:creationId xmlns:p14="http://schemas.microsoft.com/office/powerpoint/2010/main" val="202623793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00151" y="2227510"/>
            <a:ext cx="6857999" cy="2801690"/>
          </a:xfrm>
        </p:spPr>
        <p:txBody>
          <a:bodyPr/>
          <a:lstStyle/>
          <a:p>
            <a:pPr>
              <a:lnSpc>
                <a:spcPct val="150000"/>
              </a:lnSpc>
              <a:spcBef>
                <a:spcPts val="675"/>
              </a:spcBef>
              <a:spcAft>
                <a:spcPts val="675"/>
              </a:spcAft>
            </a:pPr>
            <a:r>
              <a:rPr lang="zh-CN" altLang="en-US" dirty="0">
                <a:ln w="22225">
                  <a:solidFill>
                    <a:schemeClr val="accent2"/>
                  </a:solidFill>
                  <a:prstDash val="solid"/>
                </a:ln>
                <a:solidFill>
                  <a:srgbClr val="FF0000"/>
                </a:solidFill>
                <a:latin typeface="华文中宋" panose="02010600040101010101" pitchFamily="2" charset="-122"/>
                <a:ea typeface="华文中宋" panose="02010600040101010101" pitchFamily="2" charset="-122"/>
              </a:rPr>
              <a:t> 阅读理解</a:t>
            </a:r>
          </a:p>
          <a:p>
            <a:pPr>
              <a:lnSpc>
                <a:spcPct val="150000"/>
              </a:lnSpc>
              <a:spcBef>
                <a:spcPts val="0"/>
              </a:spcBef>
              <a:buFont typeface="Wingdings" panose="05000000000000000000" pitchFamily="2" charset="2"/>
              <a:buChar char="p"/>
            </a:pPr>
            <a:r>
              <a:rPr lang="zh-CN" altLang="en-US" sz="1800" dirty="0">
                <a:solidFill>
                  <a:srgbClr val="0000FF"/>
                </a:solidFill>
                <a:latin typeface="华文中宋" panose="02010600040101010101" pitchFamily="2" charset="-122"/>
                <a:ea typeface="华文中宋" panose="02010600040101010101" pitchFamily="2" charset="-122"/>
              </a:rPr>
              <a:t>阅读理解是让电脑看一篇文章，并针对文章问一些问题，看电脑能不能回答出来。</a:t>
            </a:r>
          </a:p>
          <a:p>
            <a:pPr>
              <a:lnSpc>
                <a:spcPct val="150000"/>
              </a:lnSpc>
              <a:spcBef>
                <a:spcPts val="0"/>
              </a:spcBef>
              <a:buFont typeface="Wingdings" panose="05000000000000000000" pitchFamily="2" charset="2"/>
              <a:buChar char="p"/>
            </a:pPr>
            <a:r>
              <a:rPr lang="en-US" altLang="zh-CN" sz="1800" dirty="0">
                <a:solidFill>
                  <a:srgbClr val="0000FF"/>
                </a:solidFill>
                <a:latin typeface="华文中宋" panose="02010600040101010101" pitchFamily="2" charset="-122"/>
                <a:ea typeface="华文中宋" panose="02010600040101010101" pitchFamily="2" charset="-122"/>
              </a:rPr>
              <a:t>2018</a:t>
            </a:r>
            <a:r>
              <a:rPr lang="zh-CN" altLang="en-US" sz="1800" dirty="0">
                <a:solidFill>
                  <a:srgbClr val="0000FF"/>
                </a:solidFill>
                <a:latin typeface="华文中宋" panose="02010600040101010101" pitchFamily="2" charset="-122"/>
                <a:ea typeface="华文中宋" panose="02010600040101010101" pitchFamily="2" charset="-122"/>
              </a:rPr>
              <a:t>年在阅读理解领域出现了一个备受关注的问题，就是如何才能做出超越人的标注水平。</a:t>
            </a:r>
          </a:p>
        </p:txBody>
      </p:sp>
      <p:sp>
        <p:nvSpPr>
          <p:cNvPr id="2" name="Text Box 27">
            <a:extLst>
              <a:ext uri="{FF2B5EF4-FFF2-40B4-BE49-F238E27FC236}">
                <a16:creationId xmlns:a16="http://schemas.microsoft.com/office/drawing/2014/main" id="{3B72AB2F-7481-4E7A-BB26-D83D4C85B4CE}"/>
              </a:ext>
            </a:extLst>
          </p:cNvPr>
          <p:cNvSpPr txBox="1">
            <a:spLocks noChangeArrowheads="1"/>
          </p:cNvSpPr>
          <p:nvPr/>
        </p:nvSpPr>
        <p:spPr bwMode="gray">
          <a:xfrm>
            <a:off x="664369" y="1594408"/>
            <a:ext cx="4364831" cy="507831"/>
          </a:xfrm>
          <a:prstGeom prst="rect">
            <a:avLst/>
          </a:prstGeom>
          <a:noFill/>
          <a:ln w="9525" algn="ctr">
            <a:noFill/>
            <a:miter lim="800000"/>
          </a:ln>
        </p:spPr>
        <p:txBody>
          <a:bodyPr wrap="square">
            <a:spAutoFit/>
          </a:bodyPr>
          <a:lstStyle/>
          <a:p>
            <a:pPr marL="257175" indent="-257175">
              <a:buFont typeface="Wingdings" panose="05000000000000000000" charset="0"/>
              <a:buChar char="Ø"/>
              <a:defRPr/>
            </a:pPr>
            <a:r>
              <a:rPr lang="zh-CN" altLang="en-US"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rPr>
              <a:t>自然语言处理的典型应用</a:t>
            </a:r>
            <a:endParaRPr lang="en-US" altLang="zh-CN"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endParaRPr>
          </a:p>
        </p:txBody>
      </p:sp>
      <p:sp>
        <p:nvSpPr>
          <p:cNvPr id="5" name="Text Box 27">
            <a:extLst>
              <a:ext uri="{FF2B5EF4-FFF2-40B4-BE49-F238E27FC236}">
                <a16:creationId xmlns:a16="http://schemas.microsoft.com/office/drawing/2014/main" id="{2CA13EDF-2063-4BC9-6F74-9FB997506D21}"/>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自然语言处理的研究任务</a:t>
            </a:r>
          </a:p>
        </p:txBody>
      </p:sp>
    </p:spTree>
    <p:extLst>
      <p:ext uri="{BB962C8B-B14F-4D97-AF65-F5344CB8AC3E}">
        <p14:creationId xmlns:p14="http://schemas.microsoft.com/office/powerpoint/2010/main" val="93906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85851" y="2152127"/>
            <a:ext cx="6743699" cy="3277123"/>
          </a:xfrm>
        </p:spPr>
        <p:txBody>
          <a:bodyPr/>
          <a:lstStyle/>
          <a:p>
            <a:pPr>
              <a:lnSpc>
                <a:spcPct val="150000"/>
              </a:lnSpc>
              <a:spcBef>
                <a:spcPts val="675"/>
              </a:spcBef>
              <a:spcAft>
                <a:spcPts val="675"/>
              </a:spcAft>
            </a:pPr>
            <a:r>
              <a:rPr lang="zh-CN" altLang="en-US" dirty="0">
                <a:ln w="22225">
                  <a:solidFill>
                    <a:schemeClr val="accent2"/>
                  </a:solidFill>
                  <a:prstDash val="solid"/>
                </a:ln>
                <a:solidFill>
                  <a:srgbClr val="FF0000"/>
                </a:solidFill>
                <a:latin typeface="华文中宋" panose="02010600040101010101" pitchFamily="2" charset="-122"/>
                <a:ea typeface="华文中宋" panose="02010600040101010101" pitchFamily="2" charset="-122"/>
              </a:rPr>
              <a:t> 机器翻译</a:t>
            </a:r>
          </a:p>
          <a:p>
            <a:pPr>
              <a:lnSpc>
                <a:spcPct val="150000"/>
              </a:lnSpc>
              <a:spcBef>
                <a:spcPts val="0"/>
              </a:spcBef>
              <a:buFont typeface="Wingdings" panose="05000000000000000000" pitchFamily="2" charset="2"/>
              <a:buChar char="p"/>
            </a:pPr>
            <a:r>
              <a:rPr lang="zh-CN" altLang="en-US" sz="1800" dirty="0">
                <a:latin typeface="华文中宋" panose="02010600040101010101" pitchFamily="2" charset="-122"/>
                <a:ea typeface="华文中宋" panose="02010600040101010101" pitchFamily="2" charset="-122"/>
              </a:rPr>
              <a:t>机器翻译是自然语言处理的一个重要研究方向。</a:t>
            </a:r>
          </a:p>
          <a:p>
            <a:pPr>
              <a:lnSpc>
                <a:spcPct val="150000"/>
              </a:lnSpc>
              <a:spcBef>
                <a:spcPts val="0"/>
              </a:spcBef>
              <a:buFont typeface="Wingdings" panose="05000000000000000000" pitchFamily="2" charset="2"/>
              <a:buChar char="p"/>
            </a:pPr>
            <a:r>
              <a:rPr lang="zh-CN" altLang="en-US" sz="1800" dirty="0">
                <a:solidFill>
                  <a:srgbClr val="FF0000"/>
                </a:solidFill>
                <a:latin typeface="华文中宋" panose="02010600040101010101" pitchFamily="2" charset="-122"/>
                <a:ea typeface="华文中宋" panose="02010600040101010101" pitchFamily="2" charset="-122"/>
              </a:rPr>
              <a:t>机器翻译的</a:t>
            </a:r>
            <a:r>
              <a:rPr lang="en-US" altLang="zh-CN" sz="1800" dirty="0">
                <a:solidFill>
                  <a:srgbClr val="FF0000"/>
                </a:solidFill>
                <a:latin typeface="华文中宋" panose="02010600040101010101" pitchFamily="2" charset="-122"/>
                <a:ea typeface="华文中宋" panose="02010600040101010101" pitchFamily="2" charset="-122"/>
              </a:rPr>
              <a:t>4</a:t>
            </a:r>
            <a:r>
              <a:rPr lang="zh-CN" altLang="en-US" sz="1800" dirty="0">
                <a:solidFill>
                  <a:srgbClr val="FF0000"/>
                </a:solidFill>
                <a:latin typeface="华文中宋" panose="02010600040101010101" pitchFamily="2" charset="-122"/>
                <a:ea typeface="华文中宋" panose="02010600040101010101" pitchFamily="2" charset="-122"/>
              </a:rPr>
              <a:t>种主要研究方法。</a:t>
            </a:r>
            <a:endParaRPr lang="zh-CN" altLang="en-US" sz="1800" dirty="0">
              <a:latin typeface="华文中宋" panose="02010600040101010101" pitchFamily="2" charset="-122"/>
              <a:ea typeface="华文中宋" panose="02010600040101010101" pitchFamily="2" charset="-122"/>
            </a:endParaRPr>
          </a:p>
          <a:p>
            <a:pPr marL="405051">
              <a:lnSpc>
                <a:spcPct val="150000"/>
              </a:lnSpc>
              <a:spcBef>
                <a:spcPts val="0"/>
              </a:spcBef>
              <a:buFont typeface="Arial" panose="020B0604020202020204" pitchFamily="34" charset="0"/>
              <a:buChar char="•"/>
            </a:pPr>
            <a:r>
              <a:rPr lang="zh-CN" altLang="en-US" sz="1800" b="1" dirty="0">
                <a:solidFill>
                  <a:srgbClr val="0000FF"/>
                </a:solidFill>
                <a:latin typeface="华文楷体" panose="02010600040101010101" pitchFamily="2" charset="-122"/>
                <a:ea typeface="华文楷体" panose="02010600040101010101" pitchFamily="2" charset="-122"/>
              </a:rPr>
              <a:t>基于规则的机器翻译</a:t>
            </a:r>
          </a:p>
          <a:p>
            <a:pPr marL="405051">
              <a:lnSpc>
                <a:spcPct val="150000"/>
              </a:lnSpc>
              <a:spcBef>
                <a:spcPts val="0"/>
              </a:spcBef>
              <a:buFont typeface="Arial" panose="020B0604020202020204" pitchFamily="34" charset="0"/>
              <a:buChar char="•"/>
            </a:pPr>
            <a:r>
              <a:rPr lang="zh-CN" altLang="en-US" sz="1800" b="1" dirty="0">
                <a:solidFill>
                  <a:srgbClr val="0000FF"/>
                </a:solidFill>
                <a:latin typeface="华文楷体" panose="02010600040101010101" pitchFamily="2" charset="-122"/>
                <a:ea typeface="华文楷体" panose="02010600040101010101" pitchFamily="2" charset="-122"/>
              </a:rPr>
              <a:t>基于实例的机器翻译</a:t>
            </a:r>
          </a:p>
          <a:p>
            <a:pPr marL="405051">
              <a:lnSpc>
                <a:spcPct val="150000"/>
              </a:lnSpc>
              <a:spcBef>
                <a:spcPts val="0"/>
              </a:spcBef>
              <a:buFont typeface="Arial" panose="020B0604020202020204" pitchFamily="34" charset="0"/>
              <a:buChar char="•"/>
            </a:pPr>
            <a:r>
              <a:rPr lang="zh-CN" altLang="en-US" sz="1800" b="1" dirty="0">
                <a:solidFill>
                  <a:srgbClr val="0000FF"/>
                </a:solidFill>
                <a:latin typeface="华文楷体" panose="02010600040101010101" pitchFamily="2" charset="-122"/>
                <a:ea typeface="华文楷体" panose="02010600040101010101" pitchFamily="2" charset="-122"/>
              </a:rPr>
              <a:t>基于统计的机器翻译</a:t>
            </a:r>
          </a:p>
          <a:p>
            <a:pPr marL="405051">
              <a:lnSpc>
                <a:spcPct val="150000"/>
              </a:lnSpc>
              <a:spcBef>
                <a:spcPts val="0"/>
              </a:spcBef>
              <a:buFont typeface="Arial" panose="020B0604020202020204" pitchFamily="34" charset="0"/>
              <a:buChar char="•"/>
            </a:pPr>
            <a:r>
              <a:rPr lang="zh-CN" altLang="en-US" sz="1800" b="1" dirty="0">
                <a:solidFill>
                  <a:srgbClr val="0000FF"/>
                </a:solidFill>
                <a:latin typeface="华文楷体" panose="02010600040101010101" pitchFamily="2" charset="-122"/>
                <a:ea typeface="华文楷体" panose="02010600040101010101" pitchFamily="2" charset="-122"/>
              </a:rPr>
              <a:t>神经机器翻译</a:t>
            </a:r>
          </a:p>
        </p:txBody>
      </p:sp>
      <p:sp>
        <p:nvSpPr>
          <p:cNvPr id="2" name="Text Box 27">
            <a:extLst>
              <a:ext uri="{FF2B5EF4-FFF2-40B4-BE49-F238E27FC236}">
                <a16:creationId xmlns:a16="http://schemas.microsoft.com/office/drawing/2014/main" id="{3DEE8064-428F-4DB7-98F3-DBEAC2630D96}"/>
              </a:ext>
            </a:extLst>
          </p:cNvPr>
          <p:cNvSpPr txBox="1">
            <a:spLocks noChangeArrowheads="1"/>
          </p:cNvSpPr>
          <p:nvPr/>
        </p:nvSpPr>
        <p:spPr bwMode="gray">
          <a:xfrm>
            <a:off x="500063" y="1640896"/>
            <a:ext cx="4257675" cy="507831"/>
          </a:xfrm>
          <a:prstGeom prst="rect">
            <a:avLst/>
          </a:prstGeom>
          <a:noFill/>
          <a:ln w="9525" algn="ctr">
            <a:noFill/>
            <a:miter lim="800000"/>
          </a:ln>
        </p:spPr>
        <p:txBody>
          <a:bodyPr wrap="square">
            <a:spAutoFit/>
          </a:bodyPr>
          <a:lstStyle/>
          <a:p>
            <a:pPr marL="257175" indent="-257175">
              <a:buFont typeface="Wingdings" panose="05000000000000000000" charset="0"/>
              <a:buChar char="Ø"/>
              <a:defRPr/>
            </a:pPr>
            <a:r>
              <a:rPr lang="zh-CN" altLang="en-US"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rPr>
              <a:t>自然语言处理的典型应用</a:t>
            </a:r>
            <a:endParaRPr lang="en-US" altLang="zh-CN"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endParaRPr>
          </a:p>
        </p:txBody>
      </p:sp>
      <p:sp>
        <p:nvSpPr>
          <p:cNvPr id="5" name="Text Box 27">
            <a:extLst>
              <a:ext uri="{FF2B5EF4-FFF2-40B4-BE49-F238E27FC236}">
                <a16:creationId xmlns:a16="http://schemas.microsoft.com/office/drawing/2014/main" id="{5B3B4B04-4A69-C747-E1BA-C4960BEC4CAB}"/>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自然语言处理的研究任务</a:t>
            </a:r>
          </a:p>
        </p:txBody>
      </p:sp>
    </p:spTree>
    <p:extLst>
      <p:ext uri="{BB962C8B-B14F-4D97-AF65-F5344CB8AC3E}">
        <p14:creationId xmlns:p14="http://schemas.microsoft.com/office/powerpoint/2010/main" val="320482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86050" y="5319132"/>
            <a:ext cx="3549015" cy="499349"/>
          </a:xfrm>
        </p:spPr>
        <p:txBody>
          <a:bodyPr/>
          <a:lstStyle/>
          <a:p>
            <a:r>
              <a:rPr lang="en-US" altLang="zh-CN" dirty="0"/>
              <a:t>NLP</a:t>
            </a:r>
            <a:r>
              <a:rPr lang="zh-CN" altLang="en-US" dirty="0"/>
              <a:t>技术</a:t>
            </a:r>
            <a:r>
              <a:rPr lang="en-US" altLang="zh-CN" dirty="0"/>
              <a:t>—</a:t>
            </a:r>
            <a:r>
              <a:rPr lang="zh-CN" altLang="en-US" dirty="0"/>
              <a:t>机器翻译</a:t>
            </a:r>
          </a:p>
        </p:txBody>
      </p:sp>
      <p:pic>
        <p:nvPicPr>
          <p:cNvPr id="4" name="图片 3"/>
          <p:cNvPicPr>
            <a:picLocks noChangeAspect="1"/>
          </p:cNvPicPr>
          <p:nvPr/>
        </p:nvPicPr>
        <p:blipFill>
          <a:blip r:embed="rId2"/>
          <a:stretch>
            <a:fillRect/>
          </a:stretch>
        </p:blipFill>
        <p:spPr>
          <a:xfrm>
            <a:off x="1485901" y="2156266"/>
            <a:ext cx="5416808" cy="3162866"/>
          </a:xfrm>
          <a:prstGeom prst="rect">
            <a:avLst/>
          </a:prstGeom>
        </p:spPr>
      </p:pic>
      <p:sp>
        <p:nvSpPr>
          <p:cNvPr id="3" name="Text Box 27">
            <a:extLst>
              <a:ext uri="{FF2B5EF4-FFF2-40B4-BE49-F238E27FC236}">
                <a16:creationId xmlns:a16="http://schemas.microsoft.com/office/drawing/2014/main" id="{13620BA2-ACE6-4301-AD62-D3F4016D86DE}"/>
              </a:ext>
            </a:extLst>
          </p:cNvPr>
          <p:cNvSpPr txBox="1">
            <a:spLocks noChangeArrowheads="1"/>
          </p:cNvSpPr>
          <p:nvPr/>
        </p:nvSpPr>
        <p:spPr bwMode="gray">
          <a:xfrm>
            <a:off x="457200" y="1606180"/>
            <a:ext cx="4754880" cy="507831"/>
          </a:xfrm>
          <a:prstGeom prst="rect">
            <a:avLst/>
          </a:prstGeom>
          <a:noFill/>
          <a:ln w="9525" algn="ctr">
            <a:noFill/>
            <a:miter lim="800000"/>
          </a:ln>
        </p:spPr>
        <p:txBody>
          <a:bodyPr wrap="square">
            <a:spAutoFit/>
          </a:bodyPr>
          <a:lstStyle/>
          <a:p>
            <a:pPr marL="257175" indent="-257175">
              <a:buFont typeface="Wingdings" panose="05000000000000000000" charset="0"/>
              <a:buChar char="Ø"/>
              <a:defRPr/>
            </a:pPr>
            <a:r>
              <a:rPr lang="zh-CN" altLang="en-US"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rPr>
              <a:t>自然语言处理的典型应用</a:t>
            </a:r>
            <a:endParaRPr lang="en-US" altLang="zh-CN"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endParaRPr>
          </a:p>
        </p:txBody>
      </p:sp>
      <p:sp>
        <p:nvSpPr>
          <p:cNvPr id="6" name="Text Box 27">
            <a:extLst>
              <a:ext uri="{FF2B5EF4-FFF2-40B4-BE49-F238E27FC236}">
                <a16:creationId xmlns:a16="http://schemas.microsoft.com/office/drawing/2014/main" id="{E43987E7-9586-EEB6-4052-70F1CA2D76C2}"/>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自然语言处理的研究任务</a:t>
            </a:r>
          </a:p>
        </p:txBody>
      </p:sp>
    </p:spTree>
    <p:extLst>
      <p:ext uri="{BB962C8B-B14F-4D97-AF65-F5344CB8AC3E}">
        <p14:creationId xmlns:p14="http://schemas.microsoft.com/office/powerpoint/2010/main" val="84146180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81B211B-2092-4C65-946C-15FEDC4A9231}"/>
              </a:ext>
            </a:extLst>
          </p:cNvPr>
          <p:cNvSpPr/>
          <p:nvPr/>
        </p:nvSpPr>
        <p:spPr>
          <a:xfrm>
            <a:off x="3647881" y="2077886"/>
            <a:ext cx="403860" cy="2256677"/>
          </a:xfrm>
          <a:prstGeom prst="rect">
            <a:avLst/>
          </a:prstGeom>
          <a:solidFill>
            <a:schemeClr val="bg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1894635E-5C28-4B09-B7D0-5B6D07E4B2EF}"/>
                  </a:ext>
                </a:extLst>
              </p:cNvPr>
              <p:cNvSpPr/>
              <p:nvPr/>
            </p:nvSpPr>
            <p:spPr>
              <a:xfrm>
                <a:off x="3693601" y="2269559"/>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 </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h</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1</m:t>
                          </m:r>
                        </m:sub>
                      </m:sSub>
                    </m:oMath>
                  </m:oMathPara>
                </a14:m>
                <a:endParaRPr kumimoji="0" lang="zh-CN" altLang="en-US" sz="16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6" name="椭圆 5">
                <a:extLst>
                  <a:ext uri="{FF2B5EF4-FFF2-40B4-BE49-F238E27FC236}">
                    <a16:creationId xmlns:a16="http://schemas.microsoft.com/office/drawing/2014/main" xmlns="" xmlns:a14="http://schemas.microsoft.com/office/drawing/2010/main" id="{1894635E-5C28-4B09-B7D0-5B6D07E4B2EF}"/>
                  </a:ext>
                </a:extLst>
              </p:cNvPr>
              <p:cNvSpPr>
                <a:spLocks noRot="1" noChangeAspect="1" noMove="1" noResize="1" noEditPoints="1" noAdjustHandles="1" noChangeArrowheads="1" noChangeShapeType="1" noTextEdit="1"/>
              </p:cNvSpPr>
              <p:nvPr/>
            </p:nvSpPr>
            <p:spPr>
              <a:xfrm>
                <a:off x="3693601" y="1702169"/>
                <a:ext cx="312420" cy="290585"/>
              </a:xfrm>
              <a:prstGeom prst="ellipse">
                <a:avLst/>
              </a:prstGeom>
              <a:blipFill rotWithShape="1">
                <a:blip r:embed="rId3"/>
                <a:stretch>
                  <a:fillRect l="-3774" b="-2000"/>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26A0C44E-B331-4AB5-9F44-323E0D6CAE40}"/>
                  </a:ext>
                </a:extLst>
              </p:cNvPr>
              <p:cNvSpPr/>
              <p:nvPr/>
            </p:nvSpPr>
            <p:spPr>
              <a:xfrm>
                <a:off x="3693601" y="2749813"/>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h</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2</m:t>
                          </m:r>
                        </m:sub>
                      </m:sSub>
                    </m:oMath>
                  </m:oMathPara>
                </a14:m>
                <a:endParaRPr kumimoji="0" lang="zh-CN" altLang="en-US" sz="16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7" name="椭圆 6">
                <a:extLst>
                  <a:ext uri="{FF2B5EF4-FFF2-40B4-BE49-F238E27FC236}">
                    <a16:creationId xmlns:a16="http://schemas.microsoft.com/office/drawing/2014/main" xmlns="" xmlns:a14="http://schemas.microsoft.com/office/drawing/2010/main" id="{26A0C44E-B331-4AB5-9F44-323E0D6CAE40}"/>
                  </a:ext>
                </a:extLst>
              </p:cNvPr>
              <p:cNvSpPr>
                <a:spLocks noRot="1" noChangeAspect="1" noMove="1" noResize="1" noEditPoints="1" noAdjustHandles="1" noChangeArrowheads="1" noChangeShapeType="1" noTextEdit="1"/>
              </p:cNvSpPr>
              <p:nvPr/>
            </p:nvSpPr>
            <p:spPr>
              <a:xfrm>
                <a:off x="3693601" y="2062359"/>
                <a:ext cx="312420" cy="290585"/>
              </a:xfrm>
              <a:prstGeom prst="ellipse">
                <a:avLst/>
              </a:prstGeom>
              <a:blipFill rotWithShape="1">
                <a:blip r:embed="rId4"/>
                <a:stretch>
                  <a:fillRect l="-3774" b="-2000"/>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F6AC1E9B-BE2F-4213-89D0-7F63A93EBD2A}"/>
                  </a:ext>
                </a:extLst>
              </p:cNvPr>
              <p:cNvSpPr/>
              <p:nvPr/>
            </p:nvSpPr>
            <p:spPr>
              <a:xfrm>
                <a:off x="3693601" y="3819346"/>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h</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𝑁</m:t>
                          </m:r>
                        </m:sub>
                      </m:sSub>
                    </m:oMath>
                  </m:oMathPara>
                </a14:m>
                <a:endParaRPr kumimoji="0" lang="zh-CN" altLang="en-US" sz="16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8" name="椭圆 7">
                <a:extLst>
                  <a:ext uri="{FF2B5EF4-FFF2-40B4-BE49-F238E27FC236}">
                    <a16:creationId xmlns:a16="http://schemas.microsoft.com/office/drawing/2014/main" xmlns="" xmlns:a14="http://schemas.microsoft.com/office/drawing/2010/main" id="{F6AC1E9B-BE2F-4213-89D0-7F63A93EBD2A}"/>
                  </a:ext>
                </a:extLst>
              </p:cNvPr>
              <p:cNvSpPr>
                <a:spLocks noRot="1" noChangeAspect="1" noMove="1" noResize="1" noEditPoints="1" noAdjustHandles="1" noChangeArrowheads="1" noChangeShapeType="1" noTextEdit="1"/>
              </p:cNvSpPr>
              <p:nvPr/>
            </p:nvSpPr>
            <p:spPr>
              <a:xfrm>
                <a:off x="3693601" y="2864509"/>
                <a:ext cx="312420" cy="290585"/>
              </a:xfrm>
              <a:prstGeom prst="ellipse">
                <a:avLst/>
              </a:prstGeom>
              <a:blipFill rotWithShape="1">
                <a:blip r:embed="rId5"/>
                <a:stretch>
                  <a:fillRect l="-9434"/>
                </a:stretch>
              </a:blipFill>
              <a:ln w="12700">
                <a:solidFill>
                  <a:schemeClr val="tx1"/>
                </a:solidFill>
              </a:ln>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1EFF3E78-D693-4559-9982-EACA15E07CB8}"/>
              </a:ext>
            </a:extLst>
          </p:cNvPr>
          <p:cNvSpPr/>
          <p:nvPr/>
        </p:nvSpPr>
        <p:spPr>
          <a:xfrm>
            <a:off x="1369501" y="1366296"/>
            <a:ext cx="403860" cy="4830515"/>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0AAC2FDF-8764-4389-ADAD-80F615723ADF}"/>
                  </a:ext>
                </a:extLst>
              </p:cNvPr>
              <p:cNvSpPr/>
              <p:nvPr/>
            </p:nvSpPr>
            <p:spPr>
              <a:xfrm>
                <a:off x="1415221" y="1557973"/>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 </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𝑥</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1</m:t>
                          </m:r>
                        </m:sub>
                      </m:sSub>
                    </m:oMath>
                  </m:oMathPara>
                </a14:m>
                <a:endParaRPr kumimoji="0" lang="zh-CN" altLang="en-US" sz="16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10" name="椭圆 9">
                <a:extLst>
                  <a:ext uri="{FF2B5EF4-FFF2-40B4-BE49-F238E27FC236}">
                    <a16:creationId xmlns:a16="http://schemas.microsoft.com/office/drawing/2014/main" xmlns="" xmlns:a14="http://schemas.microsoft.com/office/drawing/2010/main" id="{0AAC2FDF-8764-4389-ADAD-80F615723ADF}"/>
                  </a:ext>
                </a:extLst>
              </p:cNvPr>
              <p:cNvSpPr>
                <a:spLocks noRot="1" noChangeAspect="1" noMove="1" noResize="1" noEditPoints="1" noAdjustHandles="1" noChangeArrowheads="1" noChangeShapeType="1" noTextEdit="1"/>
              </p:cNvSpPr>
              <p:nvPr/>
            </p:nvSpPr>
            <p:spPr>
              <a:xfrm>
                <a:off x="1415221" y="1168479"/>
                <a:ext cx="312420" cy="290585"/>
              </a:xfrm>
              <a:prstGeom prst="ellipse">
                <a:avLst/>
              </a:prstGeom>
              <a:blipFill rotWithShape="1">
                <a:blip r:embed="rId6"/>
                <a:stretch>
                  <a:fillRect b="-2041"/>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椭圆 12">
                <a:extLst>
                  <a:ext uri="{FF2B5EF4-FFF2-40B4-BE49-F238E27FC236}">
                    <a16:creationId xmlns:a16="http://schemas.microsoft.com/office/drawing/2014/main" id="{0969DD7E-CD95-40EE-8740-4B15D266548F}"/>
                  </a:ext>
                </a:extLst>
              </p:cNvPr>
              <p:cNvSpPr/>
              <p:nvPr/>
            </p:nvSpPr>
            <p:spPr>
              <a:xfrm>
                <a:off x="1415221" y="2518479"/>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𝑥</m:t>
                          </m:r>
                        </m:e>
                        <m:sub>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mn-cs"/>
                            </a:rPr>
                            <m:t>2</m:t>
                          </m:r>
                        </m:sub>
                      </m:sSub>
                    </m:oMath>
                  </m:oMathPara>
                </a14:m>
                <a:endParaRPr kumimoji="0" lang="zh-CN" altLang="en-US" sz="16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13" name="椭圆 12">
                <a:extLst>
                  <a:ext uri="{FF2B5EF4-FFF2-40B4-BE49-F238E27FC236}">
                    <a16:creationId xmlns:a16="http://schemas.microsoft.com/office/drawing/2014/main" xmlns="" xmlns:a14="http://schemas.microsoft.com/office/drawing/2010/main" id="{0969DD7E-CD95-40EE-8740-4B15D266548F}"/>
                  </a:ext>
                </a:extLst>
              </p:cNvPr>
              <p:cNvSpPr>
                <a:spLocks noRot="1" noChangeAspect="1" noMove="1" noResize="1" noEditPoints="1" noAdjustHandles="1" noChangeArrowheads="1" noChangeShapeType="1" noTextEdit="1"/>
              </p:cNvSpPr>
              <p:nvPr/>
            </p:nvSpPr>
            <p:spPr>
              <a:xfrm>
                <a:off x="1415221" y="1888859"/>
                <a:ext cx="312420" cy="290585"/>
              </a:xfrm>
              <a:prstGeom prst="ellipse">
                <a:avLst/>
              </a:prstGeom>
              <a:blipFill rotWithShape="1">
                <a:blip r:embed="rId7"/>
                <a:stretch>
                  <a:fillRect/>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椭圆 41">
                <a:extLst>
                  <a:ext uri="{FF2B5EF4-FFF2-40B4-BE49-F238E27FC236}">
                    <a16:creationId xmlns:a16="http://schemas.microsoft.com/office/drawing/2014/main" id="{0F26B86E-7766-40FB-B655-8AB828389C72}"/>
                  </a:ext>
                </a:extLst>
              </p:cNvPr>
              <p:cNvSpPr/>
              <p:nvPr/>
            </p:nvSpPr>
            <p:spPr>
              <a:xfrm>
                <a:off x="1406900" y="5488499"/>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𝑥</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𝑉</m:t>
                          </m:r>
                        </m:sub>
                      </m:sSub>
                    </m:oMath>
                  </m:oMathPara>
                </a14:m>
                <a:endParaRPr kumimoji="0" lang="zh-CN" altLang="en-US" sz="16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42" name="椭圆 41">
                <a:extLst>
                  <a:ext uri="{FF2B5EF4-FFF2-40B4-BE49-F238E27FC236}">
                    <a16:creationId xmlns:a16="http://schemas.microsoft.com/office/drawing/2014/main" xmlns="" xmlns:a14="http://schemas.microsoft.com/office/drawing/2010/main" id="{0F26B86E-7766-40FB-B655-8AB828389C72}"/>
                  </a:ext>
                </a:extLst>
              </p:cNvPr>
              <p:cNvSpPr>
                <a:spLocks noRot="1" noChangeAspect="1" noMove="1" noResize="1" noEditPoints="1" noAdjustHandles="1" noChangeArrowheads="1" noChangeShapeType="1" noTextEdit="1"/>
              </p:cNvSpPr>
              <p:nvPr/>
            </p:nvSpPr>
            <p:spPr>
              <a:xfrm>
                <a:off x="1406900" y="4116374"/>
                <a:ext cx="312420" cy="290585"/>
              </a:xfrm>
              <a:prstGeom prst="ellipse">
                <a:avLst/>
              </a:prstGeom>
              <a:blipFill rotWithShape="1">
                <a:blip r:embed="rId8"/>
                <a:stretch>
                  <a:fillRect b="-2000"/>
                </a:stretch>
              </a:blipFill>
              <a:ln w="12700">
                <a:solidFill>
                  <a:schemeClr val="tx1"/>
                </a:solidFill>
              </a:ln>
            </p:spPr>
            <p:txBody>
              <a:bodyPr/>
              <a:lstStyle/>
              <a:p>
                <a:r>
                  <a:rPr lang="zh-CN" altLang="en-US">
                    <a:noFill/>
                  </a:rPr>
                  <a:t> </a:t>
                </a:r>
              </a:p>
            </p:txBody>
          </p:sp>
        </mc:Fallback>
      </mc:AlternateContent>
      <p:sp>
        <p:nvSpPr>
          <p:cNvPr id="43" name="矩形 42">
            <a:extLst>
              <a:ext uri="{FF2B5EF4-FFF2-40B4-BE49-F238E27FC236}">
                <a16:creationId xmlns:a16="http://schemas.microsoft.com/office/drawing/2014/main" id="{AC6FFBC3-3F23-4518-9CBC-D6B849F7B766}"/>
              </a:ext>
            </a:extLst>
          </p:cNvPr>
          <p:cNvSpPr/>
          <p:nvPr/>
        </p:nvSpPr>
        <p:spPr>
          <a:xfrm>
            <a:off x="1449065" y="4678325"/>
            <a:ext cx="2667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a:ea typeface="黑体" pitchFamily="49" charset="-122"/>
                <a:cs typeface="+mn-cs"/>
              </a:rPr>
              <a:t>…</a:t>
            </a:r>
            <a:endParaRPr kumimoji="0" lang="zh-CN" altLang="en-US" sz="16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4" name="矩形 43">
            <a:extLst>
              <a:ext uri="{FF2B5EF4-FFF2-40B4-BE49-F238E27FC236}">
                <a16:creationId xmlns:a16="http://schemas.microsoft.com/office/drawing/2014/main" id="{FA1F4976-965C-4AC7-92C2-4E16A7A8C520}"/>
              </a:ext>
            </a:extLst>
          </p:cNvPr>
          <p:cNvSpPr/>
          <p:nvPr/>
        </p:nvSpPr>
        <p:spPr>
          <a:xfrm>
            <a:off x="3795989" y="3162641"/>
            <a:ext cx="2667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a:ea typeface="黑体" pitchFamily="49" charset="-122"/>
                <a:cs typeface="+mn-cs"/>
              </a:rPr>
              <a:t>…</a:t>
            </a:r>
            <a:endParaRPr kumimoji="0" lang="zh-CN" altLang="en-US" sz="16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5" name="矩形 44">
            <a:extLst>
              <a:ext uri="{FF2B5EF4-FFF2-40B4-BE49-F238E27FC236}">
                <a16:creationId xmlns:a16="http://schemas.microsoft.com/office/drawing/2014/main" id="{4A417FD3-C82A-47AE-B4B1-D22DA498DB1A}"/>
              </a:ext>
            </a:extLst>
          </p:cNvPr>
          <p:cNvSpPr/>
          <p:nvPr/>
        </p:nvSpPr>
        <p:spPr>
          <a:xfrm>
            <a:off x="5771382" y="1376716"/>
            <a:ext cx="403860" cy="4024808"/>
          </a:xfrm>
          <a:prstGeom prst="rect">
            <a:avLst/>
          </a:prstGeom>
          <a:solidFill>
            <a:schemeClr val="accent3">
              <a:lumMod val="60000"/>
              <a:lumOff val="4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AlternateContent xmlns:mc="http://schemas.openxmlformats.org/markup-compatibility/2006" xmlns:a14="http://schemas.microsoft.com/office/drawing/2010/main">
        <mc:Choice Requires="a14">
          <p:sp>
            <p:nvSpPr>
              <p:cNvPr id="46" name="椭圆 45">
                <a:extLst>
                  <a:ext uri="{FF2B5EF4-FFF2-40B4-BE49-F238E27FC236}">
                    <a16:creationId xmlns:a16="http://schemas.microsoft.com/office/drawing/2014/main" id="{C8052C72-D714-45D1-A99F-10CE9102AD2D}"/>
                  </a:ext>
                </a:extLst>
              </p:cNvPr>
              <p:cNvSpPr/>
              <p:nvPr/>
            </p:nvSpPr>
            <p:spPr>
              <a:xfrm>
                <a:off x="5817102" y="1633646"/>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 </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𝑦</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1</m:t>
                          </m:r>
                        </m:sub>
                      </m:sSub>
                    </m:oMath>
                  </m:oMathPara>
                </a14:m>
                <a:endParaRPr kumimoji="0" lang="zh-CN" altLang="en-US" sz="16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46" name="椭圆 45">
                <a:extLst>
                  <a:ext uri="{FF2B5EF4-FFF2-40B4-BE49-F238E27FC236}">
                    <a16:creationId xmlns:a16="http://schemas.microsoft.com/office/drawing/2014/main" xmlns="" xmlns:a14="http://schemas.microsoft.com/office/drawing/2010/main" id="{C8052C72-D714-45D1-A99F-10CE9102AD2D}"/>
                  </a:ext>
                </a:extLst>
              </p:cNvPr>
              <p:cNvSpPr>
                <a:spLocks noRot="1" noChangeAspect="1" noMove="1" noResize="1" noEditPoints="1" noAdjustHandles="1" noChangeArrowheads="1" noChangeShapeType="1" noTextEdit="1"/>
              </p:cNvSpPr>
              <p:nvPr/>
            </p:nvSpPr>
            <p:spPr>
              <a:xfrm>
                <a:off x="5817102" y="1225234"/>
                <a:ext cx="312420" cy="290585"/>
              </a:xfrm>
              <a:prstGeom prst="ellipse">
                <a:avLst/>
              </a:prstGeom>
              <a:blipFill rotWithShape="1">
                <a:blip r:embed="rId9"/>
                <a:stretch>
                  <a:fillRect l="-1887" b="-8000"/>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椭圆 46">
                <a:extLst>
                  <a:ext uri="{FF2B5EF4-FFF2-40B4-BE49-F238E27FC236}">
                    <a16:creationId xmlns:a16="http://schemas.microsoft.com/office/drawing/2014/main" id="{712D99E9-4433-43EB-AEBE-E1A4DE2D3300}"/>
                  </a:ext>
                </a:extLst>
              </p:cNvPr>
              <p:cNvSpPr/>
              <p:nvPr/>
            </p:nvSpPr>
            <p:spPr>
              <a:xfrm>
                <a:off x="5817102" y="2436091"/>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 </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𝑦</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2</m:t>
                          </m:r>
                        </m:sub>
                      </m:sSub>
                    </m:oMath>
                  </m:oMathPara>
                </a14:m>
                <a:endParaRPr kumimoji="0" lang="zh-CN" altLang="en-US" sz="16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47" name="椭圆 46">
                <a:extLst>
                  <a:ext uri="{FF2B5EF4-FFF2-40B4-BE49-F238E27FC236}">
                    <a16:creationId xmlns:a16="http://schemas.microsoft.com/office/drawing/2014/main" xmlns="" xmlns:a14="http://schemas.microsoft.com/office/drawing/2010/main" id="{712D99E9-4433-43EB-AEBE-E1A4DE2D3300}"/>
                  </a:ext>
                </a:extLst>
              </p:cNvPr>
              <p:cNvSpPr>
                <a:spLocks noRot="1" noChangeAspect="1" noMove="1" noResize="1" noEditPoints="1" noAdjustHandles="1" noChangeArrowheads="1" noChangeShapeType="1" noTextEdit="1"/>
              </p:cNvSpPr>
              <p:nvPr/>
            </p:nvSpPr>
            <p:spPr>
              <a:xfrm>
                <a:off x="5817102" y="1827068"/>
                <a:ext cx="312420" cy="290585"/>
              </a:xfrm>
              <a:prstGeom prst="ellipse">
                <a:avLst/>
              </a:prstGeom>
              <a:blipFill rotWithShape="1">
                <a:blip r:embed="rId10"/>
                <a:stretch>
                  <a:fillRect l="-3774" b="-10204"/>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椭圆 47">
                <a:extLst>
                  <a:ext uri="{FF2B5EF4-FFF2-40B4-BE49-F238E27FC236}">
                    <a16:creationId xmlns:a16="http://schemas.microsoft.com/office/drawing/2014/main" id="{77EF659E-92DD-47DC-BC30-64ED35A9722A}"/>
                  </a:ext>
                </a:extLst>
              </p:cNvPr>
              <p:cNvSpPr/>
              <p:nvPr/>
            </p:nvSpPr>
            <p:spPr>
              <a:xfrm>
                <a:off x="5803393" y="3918175"/>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 </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𝑦</m:t>
                          </m:r>
                        </m:e>
                        <m:sub>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mn-cs"/>
                            </a:rPr>
                            <m:t>𝑘</m:t>
                          </m:r>
                        </m:sub>
                      </m:sSub>
                    </m:oMath>
                  </m:oMathPara>
                </a14:m>
                <a:endParaRPr kumimoji="0" lang="zh-CN" altLang="en-US" sz="16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48" name="椭圆 47">
                <a:extLst>
                  <a:ext uri="{FF2B5EF4-FFF2-40B4-BE49-F238E27FC236}">
                    <a16:creationId xmlns:a16="http://schemas.microsoft.com/office/drawing/2014/main" xmlns="" xmlns:a14="http://schemas.microsoft.com/office/drawing/2010/main" id="{77EF659E-92DD-47DC-BC30-64ED35A9722A}"/>
                  </a:ext>
                </a:extLst>
              </p:cNvPr>
              <p:cNvSpPr>
                <a:spLocks noRot="1" noChangeAspect="1" noMove="1" noResize="1" noEditPoints="1" noAdjustHandles="1" noChangeArrowheads="1" noChangeShapeType="1" noTextEdit="1"/>
              </p:cNvSpPr>
              <p:nvPr/>
            </p:nvSpPr>
            <p:spPr>
              <a:xfrm>
                <a:off x="5803393" y="2938631"/>
                <a:ext cx="312420" cy="290585"/>
              </a:xfrm>
              <a:prstGeom prst="ellipse">
                <a:avLst/>
              </a:prstGeom>
              <a:blipFill rotWithShape="1">
                <a:blip r:embed="rId11"/>
                <a:stretch>
                  <a:fillRect l="-5660" b="-8000"/>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椭圆 49">
                <a:extLst>
                  <a:ext uri="{FF2B5EF4-FFF2-40B4-BE49-F238E27FC236}">
                    <a16:creationId xmlns:a16="http://schemas.microsoft.com/office/drawing/2014/main" id="{F20DCDA7-5056-4B2C-B898-6005EE2DD2D4}"/>
                  </a:ext>
                </a:extLst>
              </p:cNvPr>
              <p:cNvSpPr/>
              <p:nvPr/>
            </p:nvSpPr>
            <p:spPr>
              <a:xfrm>
                <a:off x="5817102" y="4927373"/>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 </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𝑦</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𝑉</m:t>
                          </m:r>
                        </m:sub>
                      </m:sSub>
                    </m:oMath>
                  </m:oMathPara>
                </a14:m>
                <a:endParaRPr kumimoji="0" lang="zh-CN" altLang="en-US" sz="16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50" name="椭圆 49">
                <a:extLst>
                  <a:ext uri="{FF2B5EF4-FFF2-40B4-BE49-F238E27FC236}">
                    <a16:creationId xmlns:a16="http://schemas.microsoft.com/office/drawing/2014/main" xmlns="" xmlns:a14="http://schemas.microsoft.com/office/drawing/2010/main" id="{F20DCDA7-5056-4B2C-B898-6005EE2DD2D4}"/>
                  </a:ext>
                </a:extLst>
              </p:cNvPr>
              <p:cNvSpPr>
                <a:spLocks noRot="1" noChangeAspect="1" noMove="1" noResize="1" noEditPoints="1" noAdjustHandles="1" noChangeArrowheads="1" noChangeShapeType="1" noTextEdit="1"/>
              </p:cNvSpPr>
              <p:nvPr/>
            </p:nvSpPr>
            <p:spPr>
              <a:xfrm>
                <a:off x="5817102" y="3695529"/>
                <a:ext cx="312420" cy="290585"/>
              </a:xfrm>
              <a:prstGeom prst="ellipse">
                <a:avLst/>
              </a:prstGeom>
              <a:blipFill rotWithShape="1">
                <a:blip r:embed="rId12"/>
                <a:stretch>
                  <a:fillRect l="-5660" b="-10000"/>
                </a:stretch>
              </a:blipFill>
              <a:ln w="12700">
                <a:solidFill>
                  <a:schemeClr val="tx1"/>
                </a:solidFill>
              </a:ln>
            </p:spPr>
            <p:txBody>
              <a:bodyPr/>
              <a:lstStyle/>
              <a:p>
                <a:r>
                  <a:rPr lang="zh-CN" altLang="en-US">
                    <a:noFill/>
                  </a:rPr>
                  <a:t> </a:t>
                </a:r>
              </a:p>
            </p:txBody>
          </p:sp>
        </mc:Fallback>
      </mc:AlternateContent>
      <p:sp>
        <p:nvSpPr>
          <p:cNvPr id="52" name="矩形 51">
            <a:extLst>
              <a:ext uri="{FF2B5EF4-FFF2-40B4-BE49-F238E27FC236}">
                <a16:creationId xmlns:a16="http://schemas.microsoft.com/office/drawing/2014/main" id="{74036EE4-FAA6-4D73-94F4-4FD3A71B2802}"/>
              </a:ext>
            </a:extLst>
          </p:cNvPr>
          <p:cNvSpPr/>
          <p:nvPr/>
        </p:nvSpPr>
        <p:spPr>
          <a:xfrm>
            <a:off x="5862340" y="4342431"/>
            <a:ext cx="2667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a:ea typeface="黑体" pitchFamily="49" charset="-122"/>
                <a:cs typeface="+mn-cs"/>
              </a:rPr>
              <a:t>…</a:t>
            </a:r>
            <a:endParaRPr kumimoji="0" lang="zh-CN" altLang="en-US" sz="16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cxnSp>
        <p:nvCxnSpPr>
          <p:cNvPr id="53" name="直接连接符 52">
            <a:extLst>
              <a:ext uri="{FF2B5EF4-FFF2-40B4-BE49-F238E27FC236}">
                <a16:creationId xmlns:a16="http://schemas.microsoft.com/office/drawing/2014/main" id="{2C76BB5D-FBD8-4858-A18E-2470A9D7BEAD}"/>
              </a:ext>
            </a:extLst>
          </p:cNvPr>
          <p:cNvCxnSpPr/>
          <p:nvPr/>
        </p:nvCxnSpPr>
        <p:spPr>
          <a:xfrm>
            <a:off x="1773361" y="1366298"/>
            <a:ext cx="1874520" cy="71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5A16E5F-134C-4C9E-96EB-6CC25766642E}"/>
              </a:ext>
            </a:extLst>
          </p:cNvPr>
          <p:cNvCxnSpPr/>
          <p:nvPr/>
        </p:nvCxnSpPr>
        <p:spPr>
          <a:xfrm flipV="1">
            <a:off x="4051742" y="1438960"/>
            <a:ext cx="1719641" cy="638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800864FA-4CAD-43D0-A9F8-5E09672E321B}"/>
              </a:ext>
            </a:extLst>
          </p:cNvPr>
          <p:cNvCxnSpPr/>
          <p:nvPr/>
        </p:nvCxnSpPr>
        <p:spPr>
          <a:xfrm flipV="1">
            <a:off x="1762414" y="4423228"/>
            <a:ext cx="1996703" cy="17735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84901A7B-4068-48F4-95B0-9C2E8A7365E0}"/>
              </a:ext>
            </a:extLst>
          </p:cNvPr>
          <p:cNvCxnSpPr/>
          <p:nvPr/>
        </p:nvCxnSpPr>
        <p:spPr>
          <a:xfrm flipH="1" flipV="1">
            <a:off x="4062690" y="4345329"/>
            <a:ext cx="1708693" cy="7855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A4415EBD-5DD2-449E-974F-E1CB11E3A171}"/>
                  </a:ext>
                </a:extLst>
              </p:cNvPr>
              <p:cNvSpPr txBox="1"/>
              <p:nvPr/>
            </p:nvSpPr>
            <p:spPr>
              <a:xfrm>
                <a:off x="2264320" y="2527535"/>
                <a:ext cx="55521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𝑊</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𝑉</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m:t>
                          </m:r>
                        </m:sub>
                      </m:sSub>
                    </m:oMath>
                  </m:oMathPara>
                </a14:m>
                <a:endParaRPr kumimoji="0" lang="zh-CN" altLang="en-US" sz="16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60" name="文本框 59">
                <a:extLst>
                  <a:ext uri="{FF2B5EF4-FFF2-40B4-BE49-F238E27FC236}">
                    <a16:creationId xmlns:a16="http://schemas.microsoft.com/office/drawing/2014/main" xmlns="" xmlns:a14="http://schemas.microsoft.com/office/drawing/2010/main" id="{A4415EBD-5DD2-449E-974F-E1CB11E3A171}"/>
                  </a:ext>
                </a:extLst>
              </p:cNvPr>
              <p:cNvSpPr txBox="1">
                <a:spLocks noRot="1" noChangeAspect="1" noMove="1" noResize="1" noEditPoints="1" noAdjustHandles="1" noChangeArrowheads="1" noChangeShapeType="1" noTextEdit="1"/>
              </p:cNvSpPr>
              <p:nvPr/>
            </p:nvSpPr>
            <p:spPr>
              <a:xfrm>
                <a:off x="2264319" y="1895651"/>
                <a:ext cx="550407" cy="246221"/>
              </a:xfrm>
              <a:prstGeom prst="rect">
                <a:avLst/>
              </a:prstGeom>
              <a:blipFill rotWithShape="1">
                <a:blip r:embed="rId13"/>
                <a:stretch>
                  <a:fillRect l="-7692" r="-2198" b="-12500"/>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D02E54A-2903-4A4D-A680-E4ABFA103535}"/>
              </a:ext>
            </a:extLst>
          </p:cNvPr>
          <p:cNvSpPr txBox="1"/>
          <p:nvPr/>
        </p:nvSpPr>
        <p:spPr>
          <a:xfrm>
            <a:off x="823700" y="6323062"/>
            <a:ext cx="147882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a:ea typeface="黑体" pitchFamily="49" charset="-122"/>
                <a:cs typeface="+mn-cs"/>
              </a:rPr>
              <a:t>输入层</a:t>
            </a:r>
          </a:p>
        </p:txBody>
      </p:sp>
      <p:sp>
        <p:nvSpPr>
          <p:cNvPr id="63" name="文本框 62">
            <a:extLst>
              <a:ext uri="{FF2B5EF4-FFF2-40B4-BE49-F238E27FC236}">
                <a16:creationId xmlns:a16="http://schemas.microsoft.com/office/drawing/2014/main" id="{16F101E8-E482-4982-A907-95FD7EF5325D}"/>
              </a:ext>
            </a:extLst>
          </p:cNvPr>
          <p:cNvSpPr txBox="1"/>
          <p:nvPr/>
        </p:nvSpPr>
        <p:spPr>
          <a:xfrm>
            <a:off x="3189929" y="4611016"/>
            <a:ext cx="147882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a:ea typeface="黑体" pitchFamily="49" charset="-122"/>
                <a:cs typeface="+mn-cs"/>
              </a:rPr>
              <a:t>隐藏层</a:t>
            </a:r>
          </a:p>
        </p:txBody>
      </p:sp>
      <p:sp>
        <p:nvSpPr>
          <p:cNvPr id="64" name="文本框 63">
            <a:extLst>
              <a:ext uri="{FF2B5EF4-FFF2-40B4-BE49-F238E27FC236}">
                <a16:creationId xmlns:a16="http://schemas.microsoft.com/office/drawing/2014/main" id="{D1FF8AF3-7645-432D-97DC-AEA7FBEC7CA2}"/>
              </a:ext>
            </a:extLst>
          </p:cNvPr>
          <p:cNvSpPr txBox="1"/>
          <p:nvPr/>
        </p:nvSpPr>
        <p:spPr>
          <a:xfrm>
            <a:off x="5203366" y="5460201"/>
            <a:ext cx="147882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a:ea typeface="黑体" pitchFamily="49" charset="-122"/>
                <a:cs typeface="+mn-cs"/>
              </a:rPr>
              <a:t>输出层</a:t>
            </a:r>
          </a:p>
        </p:txBody>
      </p:sp>
      <p:grpSp>
        <p:nvGrpSpPr>
          <p:cNvPr id="4" name="组合 3">
            <a:extLst>
              <a:ext uri="{FF2B5EF4-FFF2-40B4-BE49-F238E27FC236}">
                <a16:creationId xmlns:a16="http://schemas.microsoft.com/office/drawing/2014/main" id="{2626463C-26E1-6B70-D447-A0624149E3EA}"/>
              </a:ext>
            </a:extLst>
          </p:cNvPr>
          <p:cNvGrpSpPr/>
          <p:nvPr/>
        </p:nvGrpSpPr>
        <p:grpSpPr>
          <a:xfrm>
            <a:off x="6358897" y="612115"/>
            <a:ext cx="2325927" cy="2105791"/>
            <a:chOff x="6358897" y="612115"/>
            <a:chExt cx="2325927" cy="2105791"/>
          </a:xfrm>
        </p:grpSpPr>
        <p:sp>
          <p:nvSpPr>
            <p:cNvPr id="54" name="椭圆形标注 53"/>
            <p:cNvSpPr/>
            <p:nvPr/>
          </p:nvSpPr>
          <p:spPr>
            <a:xfrm>
              <a:off x="6516624" y="612115"/>
              <a:ext cx="1709023" cy="1366923"/>
            </a:xfrm>
            <a:prstGeom prst="wedgeEllipseCallout">
              <a:avLst>
                <a:gd name="adj1" fmla="val -10338"/>
                <a:gd name="adj2" fmla="val 80143"/>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AlternateContent xmlns:mc="http://schemas.openxmlformats.org/markup-compatibility/2006" xmlns:a14="http://schemas.microsoft.com/office/drawing/2010/main">
          <mc:Choice Requires="a14">
            <p:sp>
              <p:nvSpPr>
                <p:cNvPr id="56" name="矩形 55"/>
                <p:cNvSpPr/>
                <p:nvPr/>
              </p:nvSpPr>
              <p:spPr>
                <a:xfrm>
                  <a:off x="6617541" y="1138666"/>
                  <a:ext cx="145886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𝑊</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𝑉</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𝑁</m:t>
                            </m:r>
                          </m:sub>
                        </m:sSub>
                        <m:r>
                          <a:rPr kumimoji="0" lang="en-US" altLang="zh-CN" sz="1800" b="0" i="1" u="none" strike="noStrike" kern="1200" cap="none" spc="0" normalizeH="0" baseline="0" noProof="0" smtClean="0">
                            <a:ln>
                              <a:noFill/>
                            </a:ln>
                            <a:solidFill>
                              <a:prstClr val="black"/>
                            </a:solidFill>
                            <a:effectLst/>
                            <a:uLnTx/>
                            <a:uFillTx/>
                            <a:latin typeface="Cambria Math"/>
                            <a:ea typeface="Cambria Math" panose="02040503050406030204" pitchFamily="18" charset="0"/>
                            <a:cs typeface="+mn-cs"/>
                          </a:rPr>
                          <m:t>,</m:t>
                        </m:r>
                        <m:sSubSup>
                          <m:sSub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a:ln>
                                  <a:noFill/>
                                </a:ln>
                                <a:solidFill>
                                  <a:prstClr val="black"/>
                                </a:solidFill>
                                <a:effectLst/>
                                <a:uLnTx/>
                                <a:uFillTx/>
                                <a:latin typeface="Cambria Math"/>
                                <a:cs typeface="+mn-cs"/>
                              </a:rPr>
                              <m:t>𝑊</m:t>
                            </m:r>
                          </m:e>
                          <m:sub>
                            <m:r>
                              <a:rPr kumimoji="0" lang="en-US" altLang="zh-CN" sz="1800" b="0" i="1" u="none" strike="noStrike" kern="1200" cap="none" spc="0" normalizeH="0" baseline="0" noProof="0">
                                <a:ln>
                                  <a:noFill/>
                                </a:ln>
                                <a:solidFill>
                                  <a:prstClr val="black"/>
                                </a:solidFill>
                                <a:effectLst/>
                                <a:uLnTx/>
                                <a:uFillTx/>
                                <a:latin typeface="Cambria Math"/>
                                <a:cs typeface="+mn-cs"/>
                              </a:rPr>
                              <m:t>𝑁</m:t>
                            </m:r>
                            <m:r>
                              <a:rPr kumimoji="0" lang="en-US" altLang="zh-CN" sz="1800" b="0" i="1" u="none" strike="noStrike" kern="1200" cap="none" spc="0" normalizeH="0" baseline="0" noProof="0">
                                <a:ln>
                                  <a:noFill/>
                                </a:ln>
                                <a:solidFill>
                                  <a:prstClr val="black"/>
                                </a:solidFill>
                                <a:effectLst/>
                                <a:uLnTx/>
                                <a:uFillTx/>
                                <a:latin typeface="Cambria Math"/>
                                <a:cs typeface="+mn-cs"/>
                              </a:rPr>
                              <m:t>×</m:t>
                            </m:r>
                            <m:r>
                              <a:rPr kumimoji="0" lang="en-US" altLang="zh-CN" sz="1800" b="0" i="1" u="none" strike="noStrike" kern="1200" cap="none" spc="0" normalizeH="0" baseline="0" noProof="0">
                                <a:ln>
                                  <a:noFill/>
                                </a:ln>
                                <a:solidFill>
                                  <a:prstClr val="black"/>
                                </a:solidFill>
                                <a:effectLst/>
                                <a:uLnTx/>
                                <a:uFillTx/>
                                <a:latin typeface="Cambria Math"/>
                                <a:cs typeface="+mn-cs"/>
                              </a:rPr>
                              <m:t>𝑉</m:t>
                            </m:r>
                          </m:sub>
                          <m:sup>
                            <m:r>
                              <a:rPr kumimoji="0" lang="en-US" altLang="zh-CN" sz="1800" b="0" i="1" u="none" strike="noStrike" kern="1200" cap="none" spc="0" normalizeH="0" baseline="0" noProof="0">
                                <a:ln>
                                  <a:noFill/>
                                </a:ln>
                                <a:solidFill>
                                  <a:prstClr val="black"/>
                                </a:solidFill>
                                <a:effectLst/>
                                <a:uLnTx/>
                                <a:uFillTx/>
                                <a:latin typeface="Cambria Math"/>
                                <a:cs typeface="+mn-cs"/>
                              </a:rPr>
                              <m:t>′</m:t>
                            </m:r>
                          </m:sup>
                        </m:sSubSup>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56" name="矩形 55"/>
                <p:cNvSpPr>
                  <a:spLocks noRot="1" noChangeAspect="1" noMove="1" noResize="1" noEditPoints="1" noAdjustHandles="1" noChangeArrowheads="1" noChangeShapeType="1" noTextEdit="1"/>
                </p:cNvSpPr>
                <p:nvPr/>
              </p:nvSpPr>
              <p:spPr>
                <a:xfrm>
                  <a:off x="6617541" y="1138666"/>
                  <a:ext cx="1458861" cy="369332"/>
                </a:xfrm>
                <a:prstGeom prst="rect">
                  <a:avLst/>
                </a:prstGeom>
                <a:blipFill>
                  <a:blip r:embed="rId14"/>
                  <a:stretch>
                    <a:fillRect b="-3333"/>
                  </a:stretch>
                </a:blipFill>
              </p:spPr>
              <p:txBody>
                <a:bodyPr/>
                <a:lstStyle/>
                <a:p>
                  <a:r>
                    <a:rPr lang="zh-CN" altLang="en-US">
                      <a:noFill/>
                    </a:rPr>
                    <a:t> </a:t>
                  </a:r>
                </a:p>
              </p:txBody>
            </p:sp>
          </mc:Fallback>
        </mc:AlternateContent>
        <p:sp>
          <p:nvSpPr>
            <p:cNvPr id="58" name="矩形 57"/>
            <p:cNvSpPr/>
            <p:nvPr/>
          </p:nvSpPr>
          <p:spPr>
            <a:xfrm>
              <a:off x="6358897" y="2410129"/>
              <a:ext cx="232592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优化得到的模型参数</a:t>
              </a:r>
            </a:p>
          </p:txBody>
        </p:sp>
      </p:grpSp>
      <p:cxnSp>
        <p:nvCxnSpPr>
          <p:cNvPr id="18" name="直接箭头连接符 17">
            <a:extLst>
              <a:ext uri="{FF2B5EF4-FFF2-40B4-BE49-F238E27FC236}">
                <a16:creationId xmlns:a16="http://schemas.microsoft.com/office/drawing/2014/main" id="{73AD0571-C565-4E44-81C4-306344D1DA45}"/>
              </a:ext>
            </a:extLst>
          </p:cNvPr>
          <p:cNvCxnSpPr/>
          <p:nvPr/>
        </p:nvCxnSpPr>
        <p:spPr>
          <a:xfrm>
            <a:off x="973624" y="2665524"/>
            <a:ext cx="33220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D8A45E46-EB8E-41B4-9D18-CD883D2D127D}"/>
              </a:ext>
            </a:extLst>
          </p:cNvPr>
          <p:cNvCxnSpPr>
            <a:cxnSpLocks/>
          </p:cNvCxnSpPr>
          <p:nvPr/>
        </p:nvCxnSpPr>
        <p:spPr>
          <a:xfrm flipV="1">
            <a:off x="973624" y="3535872"/>
            <a:ext cx="332208" cy="182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5ADC7A86-7BDB-41DB-98B2-703EC1CF4362}"/>
              </a:ext>
            </a:extLst>
          </p:cNvPr>
          <p:cNvCxnSpPr>
            <a:cxnSpLocks/>
          </p:cNvCxnSpPr>
          <p:nvPr/>
        </p:nvCxnSpPr>
        <p:spPr>
          <a:xfrm flipV="1">
            <a:off x="973624" y="4338236"/>
            <a:ext cx="35482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矩形 69">
            <a:extLst>
              <a:ext uri="{FF2B5EF4-FFF2-40B4-BE49-F238E27FC236}">
                <a16:creationId xmlns:a16="http://schemas.microsoft.com/office/drawing/2014/main" id="{9CB0A1A9-865E-4641-9D4D-E7FB9FB7A8C1}"/>
              </a:ext>
            </a:extLst>
          </p:cNvPr>
          <p:cNvSpPr/>
          <p:nvPr/>
        </p:nvSpPr>
        <p:spPr>
          <a:xfrm>
            <a:off x="8284780" y="4528941"/>
            <a:ext cx="800086" cy="461665"/>
          </a:xfrm>
          <a:prstGeom prst="rect">
            <a:avLst/>
          </a:prstGeom>
          <a:solidFill>
            <a:srgbClr val="FFFF00"/>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归一化概率输出</a:t>
            </a:r>
          </a:p>
        </p:txBody>
      </p:sp>
      <p:cxnSp>
        <p:nvCxnSpPr>
          <p:cNvPr id="27" name="直接箭头连接符 26">
            <a:extLst>
              <a:ext uri="{FF2B5EF4-FFF2-40B4-BE49-F238E27FC236}">
                <a16:creationId xmlns:a16="http://schemas.microsoft.com/office/drawing/2014/main" id="{63ABBCC9-D70F-4E32-A56B-272708AA801D}"/>
              </a:ext>
            </a:extLst>
          </p:cNvPr>
          <p:cNvCxnSpPr>
            <a:cxnSpLocks/>
            <a:endCxn id="6" idx="2"/>
          </p:cNvCxnSpPr>
          <p:nvPr/>
        </p:nvCxnSpPr>
        <p:spPr>
          <a:xfrm flipV="1">
            <a:off x="1773361" y="2463284"/>
            <a:ext cx="1920240" cy="186872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15EF0D5-6E22-414A-A456-10931FE2F6FA}"/>
              </a:ext>
            </a:extLst>
          </p:cNvPr>
          <p:cNvCxnSpPr>
            <a:cxnSpLocks/>
          </p:cNvCxnSpPr>
          <p:nvPr/>
        </p:nvCxnSpPr>
        <p:spPr>
          <a:xfrm flipV="1">
            <a:off x="1762413" y="2945400"/>
            <a:ext cx="1931188" cy="143045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08F98D7-F3B9-404B-A4E6-2FA7A50B7E59}"/>
              </a:ext>
            </a:extLst>
          </p:cNvPr>
          <p:cNvCxnSpPr>
            <a:cxnSpLocks/>
            <a:endCxn id="8" idx="2"/>
          </p:cNvCxnSpPr>
          <p:nvPr/>
        </p:nvCxnSpPr>
        <p:spPr>
          <a:xfrm flipV="1">
            <a:off x="1773361" y="4013070"/>
            <a:ext cx="1920240" cy="41015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AEDDD7E6-AC51-4EA9-8232-0616D967DA07}"/>
              </a:ext>
            </a:extLst>
          </p:cNvPr>
          <p:cNvSpPr/>
          <p:nvPr/>
        </p:nvSpPr>
        <p:spPr>
          <a:xfrm>
            <a:off x="3192684" y="3185385"/>
            <a:ext cx="2667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a:ea typeface="黑体" pitchFamily="49" charset="-122"/>
                <a:cs typeface="+mn-cs"/>
              </a:rPr>
              <a:t>…</a:t>
            </a:r>
            <a:endParaRPr kumimoji="0" lang="zh-CN" altLang="en-US" sz="16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5B67A3D4-A68B-4181-82B1-5AE6BE969018}"/>
                  </a:ext>
                </a:extLst>
              </p:cNvPr>
              <p:cNvSpPr/>
              <p:nvPr/>
            </p:nvSpPr>
            <p:spPr>
              <a:xfrm>
                <a:off x="3082853" y="2386297"/>
                <a:ext cx="434221"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050" b="0" i="1" u="none" strike="noStrike" kern="1200" cap="none" spc="0" normalizeH="0" baseline="0" noProof="0" smtClean="0">
                              <a:ln>
                                <a:noFill/>
                              </a:ln>
                              <a:solidFill>
                                <a:srgbClr val="C00000"/>
                              </a:solidFill>
                              <a:effectLst/>
                              <a:uLnTx/>
                              <a:uFillTx/>
                              <a:latin typeface="Cambria Math" panose="02040503050406030204" pitchFamily="18" charset="0"/>
                              <a:ea typeface="黑体" pitchFamily="49" charset="-122"/>
                              <a:cs typeface="+mn-cs"/>
                            </a:rPr>
                          </m:ctrlPr>
                        </m:sSubPr>
                        <m:e>
                          <m:r>
                            <a:rPr kumimoji="0" lang="en-US" altLang="zh-CN" sz="1050" b="0" i="1" u="none" strike="noStrike" kern="1200" cap="none" spc="0" normalizeH="0" baseline="0" noProof="0" smtClean="0">
                              <a:ln>
                                <a:noFill/>
                              </a:ln>
                              <a:solidFill>
                                <a:srgbClr val="C00000"/>
                              </a:solidFill>
                              <a:effectLst/>
                              <a:uLnTx/>
                              <a:uFillTx/>
                              <a:latin typeface="Cambria Math" panose="02040503050406030204" pitchFamily="18" charset="0"/>
                              <a:ea typeface="黑体" pitchFamily="49" charset="-122"/>
                              <a:cs typeface="+mn-cs"/>
                            </a:rPr>
                            <m:t>𝑤</m:t>
                          </m:r>
                        </m:e>
                        <m:sub>
                          <m:r>
                            <a:rPr kumimoji="0" lang="en-US" altLang="zh-CN" sz="1050" b="0" i="1" u="none" strike="noStrike" kern="1200" cap="none" spc="0" normalizeH="0" baseline="0" noProof="0" smtClean="0">
                              <a:ln>
                                <a:noFill/>
                              </a:ln>
                              <a:solidFill>
                                <a:srgbClr val="C00000"/>
                              </a:solidFill>
                              <a:effectLst/>
                              <a:uLnTx/>
                              <a:uFillTx/>
                              <a:latin typeface="Cambria Math"/>
                              <a:ea typeface="黑体" pitchFamily="49" charset="-122"/>
                              <a:cs typeface="+mn-cs"/>
                            </a:rPr>
                            <m:t>𝑘</m:t>
                          </m:r>
                          <m:r>
                            <a:rPr kumimoji="0" lang="en-US" altLang="zh-CN" sz="1050" b="0" i="1" u="none" strike="noStrike" kern="1200" cap="none" spc="0" normalizeH="0" baseline="0" noProof="0" smtClean="0">
                              <a:ln>
                                <a:noFill/>
                              </a:ln>
                              <a:solidFill>
                                <a:srgbClr val="C00000"/>
                              </a:solidFill>
                              <a:effectLst/>
                              <a:uLnTx/>
                              <a:uFillTx/>
                              <a:latin typeface="Cambria Math" panose="02040503050406030204" pitchFamily="18" charset="0"/>
                              <a:ea typeface="黑体" pitchFamily="49" charset="-122"/>
                              <a:cs typeface="+mn-cs"/>
                            </a:rPr>
                            <m:t>1</m:t>
                          </m:r>
                        </m:sub>
                      </m:sSub>
                    </m:oMath>
                  </m:oMathPara>
                </a14:m>
                <a:endParaRPr kumimoji="0" lang="zh-CN" altLang="en-US" sz="1050" b="0" i="0" u="none" strike="noStrike" kern="1200" cap="none" spc="0" normalizeH="0" baseline="0" noProof="0" dirty="0">
                  <a:ln>
                    <a:noFill/>
                  </a:ln>
                  <a:solidFill>
                    <a:srgbClr val="C00000"/>
                  </a:solidFill>
                  <a:effectLst/>
                  <a:uLnTx/>
                  <a:uFillTx/>
                  <a:latin typeface="Times New Roman"/>
                  <a:ea typeface="黑体"/>
                  <a:cs typeface="+mn-cs"/>
                </a:endParaRPr>
              </a:p>
            </p:txBody>
          </p:sp>
        </mc:Choice>
        <mc:Fallback xmlns="">
          <p:sp>
            <p:nvSpPr>
              <p:cNvPr id="36" name="矩形 35">
                <a:extLst>
                  <a:ext uri="{FF2B5EF4-FFF2-40B4-BE49-F238E27FC236}">
                    <a16:creationId xmlns:a16="http://schemas.microsoft.com/office/drawing/2014/main" xmlns="" xmlns:a14="http://schemas.microsoft.com/office/drawing/2010/main" id="{5B67A3D4-A68B-4181-82B1-5AE6BE969018}"/>
                  </a:ext>
                </a:extLst>
              </p:cNvPr>
              <p:cNvSpPr>
                <a:spLocks noRot="1" noChangeAspect="1" noMove="1" noResize="1" noEditPoints="1" noAdjustHandles="1" noChangeArrowheads="1" noChangeShapeType="1" noTextEdit="1"/>
              </p:cNvSpPr>
              <p:nvPr/>
            </p:nvSpPr>
            <p:spPr>
              <a:xfrm>
                <a:off x="3082852" y="1789723"/>
                <a:ext cx="431015" cy="253916"/>
              </a:xfrm>
              <a:prstGeom prst="rect">
                <a:avLst/>
              </a:prstGeom>
              <a:blipFill rotWithShape="1">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228F1A0E-8281-4A66-B1A2-29DE94B734B2}"/>
                  </a:ext>
                </a:extLst>
              </p:cNvPr>
              <p:cNvSpPr/>
              <p:nvPr/>
            </p:nvSpPr>
            <p:spPr>
              <a:xfrm>
                <a:off x="3189929" y="2798704"/>
                <a:ext cx="434221"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050" b="0" i="1" u="none" strike="noStrike" kern="1200" cap="none" spc="0" normalizeH="0" baseline="0" noProof="0" smtClean="0">
                              <a:ln>
                                <a:noFill/>
                              </a:ln>
                              <a:solidFill>
                                <a:srgbClr val="C00000"/>
                              </a:solidFill>
                              <a:effectLst/>
                              <a:uLnTx/>
                              <a:uFillTx/>
                              <a:latin typeface="Cambria Math" panose="02040503050406030204" pitchFamily="18" charset="0"/>
                              <a:ea typeface="黑体" pitchFamily="49" charset="-122"/>
                              <a:cs typeface="+mn-cs"/>
                            </a:rPr>
                          </m:ctrlPr>
                        </m:sSubPr>
                        <m:e>
                          <m:r>
                            <a:rPr kumimoji="0" lang="en-US" altLang="zh-CN" sz="1050" b="0" i="1" u="none" strike="noStrike" kern="1200" cap="none" spc="0" normalizeH="0" baseline="0" noProof="0" smtClean="0">
                              <a:ln>
                                <a:noFill/>
                              </a:ln>
                              <a:solidFill>
                                <a:srgbClr val="C00000"/>
                              </a:solidFill>
                              <a:effectLst/>
                              <a:uLnTx/>
                              <a:uFillTx/>
                              <a:latin typeface="Cambria Math" panose="02040503050406030204" pitchFamily="18" charset="0"/>
                              <a:ea typeface="黑体" pitchFamily="49" charset="-122"/>
                              <a:cs typeface="+mn-cs"/>
                            </a:rPr>
                            <m:t>𝑤</m:t>
                          </m:r>
                        </m:e>
                        <m:sub>
                          <m:r>
                            <a:rPr kumimoji="0" lang="en-US" altLang="zh-CN" sz="1050" b="0" i="1" u="none" strike="noStrike" kern="1200" cap="none" spc="0" normalizeH="0" baseline="0" noProof="0" smtClean="0">
                              <a:ln>
                                <a:noFill/>
                              </a:ln>
                              <a:solidFill>
                                <a:srgbClr val="C00000"/>
                              </a:solidFill>
                              <a:effectLst/>
                              <a:uLnTx/>
                              <a:uFillTx/>
                              <a:latin typeface="Cambria Math"/>
                              <a:ea typeface="黑体" pitchFamily="49" charset="-122"/>
                              <a:cs typeface="+mn-cs"/>
                            </a:rPr>
                            <m:t>𝑘</m:t>
                          </m:r>
                          <m:r>
                            <a:rPr kumimoji="0" lang="en-US" altLang="zh-CN" sz="1050" b="0" i="1" u="none" strike="noStrike" kern="1200" cap="none" spc="0" normalizeH="0" baseline="0" noProof="0" smtClean="0">
                              <a:ln>
                                <a:noFill/>
                              </a:ln>
                              <a:solidFill>
                                <a:srgbClr val="C00000"/>
                              </a:solidFill>
                              <a:effectLst/>
                              <a:uLnTx/>
                              <a:uFillTx/>
                              <a:latin typeface="Cambria Math" panose="02040503050406030204" pitchFamily="18" charset="0"/>
                              <a:ea typeface="黑体" pitchFamily="49" charset="-122"/>
                              <a:cs typeface="+mn-cs"/>
                            </a:rPr>
                            <m:t>2</m:t>
                          </m:r>
                        </m:sub>
                      </m:sSub>
                    </m:oMath>
                  </m:oMathPara>
                </a14:m>
                <a:endParaRPr kumimoji="0" lang="zh-CN" altLang="en-US" sz="1050" b="0" i="0" u="none" strike="noStrike" kern="1200" cap="none" spc="0" normalizeH="0" baseline="0" noProof="0" dirty="0">
                  <a:ln>
                    <a:noFill/>
                  </a:ln>
                  <a:solidFill>
                    <a:srgbClr val="C00000"/>
                  </a:solidFill>
                  <a:effectLst/>
                  <a:uLnTx/>
                  <a:uFillTx/>
                  <a:latin typeface="Times New Roman"/>
                  <a:ea typeface="黑体"/>
                  <a:cs typeface="+mn-cs"/>
                </a:endParaRPr>
              </a:p>
            </p:txBody>
          </p:sp>
        </mc:Choice>
        <mc:Fallback xmlns="">
          <p:sp>
            <p:nvSpPr>
              <p:cNvPr id="72" name="矩形 71">
                <a:extLst>
                  <a:ext uri="{FF2B5EF4-FFF2-40B4-BE49-F238E27FC236}">
                    <a16:creationId xmlns:a16="http://schemas.microsoft.com/office/drawing/2014/main" xmlns="" xmlns:a14="http://schemas.microsoft.com/office/drawing/2010/main" id="{228F1A0E-8281-4A66-B1A2-29DE94B734B2}"/>
                  </a:ext>
                </a:extLst>
              </p:cNvPr>
              <p:cNvSpPr>
                <a:spLocks noRot="1" noChangeAspect="1" noMove="1" noResize="1" noEditPoints="1" noAdjustHandles="1" noChangeArrowheads="1" noChangeShapeType="1" noTextEdit="1"/>
              </p:cNvSpPr>
              <p:nvPr/>
            </p:nvSpPr>
            <p:spPr>
              <a:xfrm>
                <a:off x="3189928" y="2099028"/>
                <a:ext cx="431015" cy="253916"/>
              </a:xfrm>
              <a:prstGeom prst="rect">
                <a:avLst/>
              </a:prstGeom>
              <a:blipFill rotWithShape="1">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CA6E4593-759B-4FDE-BB09-6B01385C40E5}"/>
                  </a:ext>
                </a:extLst>
              </p:cNvPr>
              <p:cNvSpPr/>
              <p:nvPr/>
            </p:nvSpPr>
            <p:spPr>
              <a:xfrm>
                <a:off x="3113749" y="3770119"/>
                <a:ext cx="454162"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050" b="0" i="1" u="none" strike="noStrike" kern="1200" cap="none" spc="0" normalizeH="0" baseline="0" noProof="0" smtClean="0">
                              <a:ln>
                                <a:noFill/>
                              </a:ln>
                              <a:solidFill>
                                <a:srgbClr val="C00000"/>
                              </a:solidFill>
                              <a:effectLst/>
                              <a:uLnTx/>
                              <a:uFillTx/>
                              <a:latin typeface="Cambria Math" panose="02040503050406030204" pitchFamily="18" charset="0"/>
                              <a:ea typeface="黑体" pitchFamily="49" charset="-122"/>
                              <a:cs typeface="+mn-cs"/>
                            </a:rPr>
                          </m:ctrlPr>
                        </m:sSubPr>
                        <m:e>
                          <m:r>
                            <a:rPr kumimoji="0" lang="en-US" altLang="zh-CN" sz="1050" b="0" i="1" u="none" strike="noStrike" kern="1200" cap="none" spc="0" normalizeH="0" baseline="0" noProof="0" smtClean="0">
                              <a:ln>
                                <a:noFill/>
                              </a:ln>
                              <a:solidFill>
                                <a:srgbClr val="C00000"/>
                              </a:solidFill>
                              <a:effectLst/>
                              <a:uLnTx/>
                              <a:uFillTx/>
                              <a:latin typeface="Cambria Math" panose="02040503050406030204" pitchFamily="18" charset="0"/>
                              <a:ea typeface="黑体" pitchFamily="49" charset="-122"/>
                              <a:cs typeface="+mn-cs"/>
                            </a:rPr>
                            <m:t>𝑤</m:t>
                          </m:r>
                        </m:e>
                        <m:sub>
                          <m:r>
                            <a:rPr kumimoji="0" lang="en-US" altLang="zh-CN" sz="1050" b="0" i="1" u="none" strike="noStrike" kern="1200" cap="none" spc="0" normalizeH="0" baseline="0" noProof="0" smtClean="0">
                              <a:ln>
                                <a:noFill/>
                              </a:ln>
                              <a:solidFill>
                                <a:srgbClr val="C00000"/>
                              </a:solidFill>
                              <a:effectLst/>
                              <a:uLnTx/>
                              <a:uFillTx/>
                              <a:latin typeface="Cambria Math"/>
                              <a:ea typeface="黑体" pitchFamily="49" charset="-122"/>
                              <a:cs typeface="+mn-cs"/>
                            </a:rPr>
                            <m:t>𝑘𝑁</m:t>
                          </m:r>
                        </m:sub>
                      </m:sSub>
                    </m:oMath>
                  </m:oMathPara>
                </a14:m>
                <a:endParaRPr kumimoji="0" lang="zh-CN" altLang="en-US" sz="1050" b="0" i="0" u="none" strike="noStrike" kern="1200" cap="none" spc="0" normalizeH="0" baseline="0" noProof="0" dirty="0">
                  <a:ln>
                    <a:noFill/>
                  </a:ln>
                  <a:solidFill>
                    <a:srgbClr val="C00000"/>
                  </a:solidFill>
                  <a:effectLst/>
                  <a:uLnTx/>
                  <a:uFillTx/>
                  <a:latin typeface="Times New Roman"/>
                  <a:ea typeface="黑体"/>
                  <a:cs typeface="+mn-cs"/>
                </a:endParaRPr>
              </a:p>
            </p:txBody>
          </p:sp>
        </mc:Choice>
        <mc:Fallback xmlns="">
          <p:sp>
            <p:nvSpPr>
              <p:cNvPr id="73" name="矩形 72">
                <a:extLst>
                  <a:ext uri="{FF2B5EF4-FFF2-40B4-BE49-F238E27FC236}">
                    <a16:creationId xmlns:a16="http://schemas.microsoft.com/office/drawing/2014/main" xmlns="" xmlns:a14="http://schemas.microsoft.com/office/drawing/2010/main" id="{CA6E4593-759B-4FDE-BB09-6B01385C40E5}"/>
                  </a:ext>
                </a:extLst>
              </p:cNvPr>
              <p:cNvSpPr>
                <a:spLocks noRot="1" noChangeAspect="1" noMove="1" noResize="1" noEditPoints="1" noAdjustHandles="1" noChangeArrowheads="1" noChangeShapeType="1" noTextEdit="1"/>
              </p:cNvSpPr>
              <p:nvPr/>
            </p:nvSpPr>
            <p:spPr>
              <a:xfrm>
                <a:off x="3113748" y="2827589"/>
                <a:ext cx="450957" cy="253916"/>
              </a:xfrm>
              <a:prstGeom prst="rect">
                <a:avLst/>
              </a:prstGeom>
              <a:blipFill rotWithShape="1">
                <a:blip r:embed="rId17"/>
                <a:stretch>
                  <a:fillRect/>
                </a:stretch>
              </a:blipFill>
            </p:spPr>
            <p:txBody>
              <a:bodyPr/>
              <a:lstStyle/>
              <a:p>
                <a:r>
                  <a:rPr lang="zh-CN" altLang="en-US">
                    <a:noFill/>
                  </a:rPr>
                  <a:t> </a:t>
                </a:r>
              </a:p>
            </p:txBody>
          </p:sp>
        </mc:Fallback>
      </mc:AlternateContent>
      <p:cxnSp>
        <p:nvCxnSpPr>
          <p:cNvPr id="76" name="直接箭头连接符 75">
            <a:extLst>
              <a:ext uri="{FF2B5EF4-FFF2-40B4-BE49-F238E27FC236}">
                <a16:creationId xmlns:a16="http://schemas.microsoft.com/office/drawing/2014/main" id="{73AD0571-C565-4E44-81C4-306344D1DA45}"/>
              </a:ext>
            </a:extLst>
          </p:cNvPr>
          <p:cNvCxnSpPr/>
          <p:nvPr/>
        </p:nvCxnSpPr>
        <p:spPr>
          <a:xfrm>
            <a:off x="965304" y="1735285"/>
            <a:ext cx="34052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椭圆 76">
                <a:extLst>
                  <a:ext uri="{FF2B5EF4-FFF2-40B4-BE49-F238E27FC236}">
                    <a16:creationId xmlns:a16="http://schemas.microsoft.com/office/drawing/2014/main" id="{AF99E251-043F-4EB4-A9C3-C83056B0666B}"/>
                  </a:ext>
                </a:extLst>
              </p:cNvPr>
              <p:cNvSpPr/>
              <p:nvPr/>
            </p:nvSpPr>
            <p:spPr>
              <a:xfrm>
                <a:off x="1439764" y="4101481"/>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 </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𝑥</m:t>
                          </m:r>
                        </m:e>
                        <m:sub>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mn-cs"/>
                            </a:rPr>
                            <m:t>𝑘</m:t>
                          </m:r>
                        </m:sub>
                      </m:sSub>
                    </m:oMath>
                  </m:oMathPara>
                </a14:m>
                <a:endParaRPr kumimoji="0" lang="zh-CN" altLang="en-US" sz="16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77" name="椭圆 76">
                <a:extLst>
                  <a:ext uri="{FF2B5EF4-FFF2-40B4-BE49-F238E27FC236}">
                    <a16:creationId xmlns:a16="http://schemas.microsoft.com/office/drawing/2014/main" xmlns="" xmlns:a14="http://schemas.microsoft.com/office/drawing/2010/main" id="{AF99E251-043F-4EB4-A9C3-C83056B0666B}"/>
                  </a:ext>
                </a:extLst>
              </p:cNvPr>
              <p:cNvSpPr>
                <a:spLocks noRot="1" noChangeAspect="1" noMove="1" noResize="1" noEditPoints="1" noAdjustHandles="1" noChangeArrowheads="1" noChangeShapeType="1" noTextEdit="1"/>
              </p:cNvSpPr>
              <p:nvPr/>
            </p:nvSpPr>
            <p:spPr>
              <a:xfrm>
                <a:off x="1439764" y="3076110"/>
                <a:ext cx="312420" cy="290585"/>
              </a:xfrm>
              <a:prstGeom prst="ellipse">
                <a:avLst/>
              </a:prstGeom>
              <a:blipFill rotWithShape="1">
                <a:blip r:embed="rId18"/>
                <a:stretch>
                  <a:fillRect b="-4082"/>
                </a:stretch>
              </a:blipFill>
              <a:ln w="12700">
                <a:solidFill>
                  <a:schemeClr val="tx1"/>
                </a:solidFill>
              </a:ln>
            </p:spPr>
            <p:txBody>
              <a:bodyPr/>
              <a:lstStyle/>
              <a:p>
                <a:r>
                  <a:rPr lang="zh-CN" altLang="en-US">
                    <a:noFill/>
                  </a:rPr>
                  <a:t> </a:t>
                </a:r>
              </a:p>
            </p:txBody>
          </p:sp>
        </mc:Fallback>
      </mc:AlternateContent>
      <p:cxnSp>
        <p:nvCxnSpPr>
          <p:cNvPr id="65" name="直接箭头连接符 64">
            <a:extLst>
              <a:ext uri="{FF2B5EF4-FFF2-40B4-BE49-F238E27FC236}">
                <a16:creationId xmlns:a16="http://schemas.microsoft.com/office/drawing/2014/main" id="{63ABBCC9-D70F-4E32-A56B-272708AA801D}"/>
              </a:ext>
            </a:extLst>
          </p:cNvPr>
          <p:cNvCxnSpPr>
            <a:cxnSpLocks/>
          </p:cNvCxnSpPr>
          <p:nvPr/>
        </p:nvCxnSpPr>
        <p:spPr>
          <a:xfrm>
            <a:off x="4051741" y="2527535"/>
            <a:ext cx="1751652" cy="139064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63ABBCC9-D70F-4E32-A56B-272708AA801D}"/>
              </a:ext>
            </a:extLst>
          </p:cNvPr>
          <p:cNvCxnSpPr>
            <a:cxnSpLocks/>
          </p:cNvCxnSpPr>
          <p:nvPr/>
        </p:nvCxnSpPr>
        <p:spPr>
          <a:xfrm>
            <a:off x="4006021" y="2997785"/>
            <a:ext cx="1765361" cy="101528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63ABBCC9-D70F-4E32-A56B-272708AA801D}"/>
              </a:ext>
            </a:extLst>
          </p:cNvPr>
          <p:cNvCxnSpPr>
            <a:cxnSpLocks/>
          </p:cNvCxnSpPr>
          <p:nvPr/>
        </p:nvCxnSpPr>
        <p:spPr>
          <a:xfrm>
            <a:off x="4062690" y="4090547"/>
            <a:ext cx="1708693" cy="3625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AEDDD7E6-AC51-4EA9-8232-0616D967DA07}"/>
              </a:ext>
            </a:extLst>
          </p:cNvPr>
          <p:cNvSpPr/>
          <p:nvPr/>
        </p:nvSpPr>
        <p:spPr>
          <a:xfrm>
            <a:off x="4552194" y="3514995"/>
            <a:ext cx="2667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a:ea typeface="黑体" pitchFamily="49" charset="-122"/>
                <a:cs typeface="+mn-cs"/>
              </a:rPr>
              <a:t>…</a:t>
            </a:r>
            <a:endParaRPr kumimoji="0" lang="zh-CN" altLang="en-US" sz="16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AlternateContent xmlns:mc="http://schemas.openxmlformats.org/markup-compatibility/2006" xmlns:a14="http://schemas.microsoft.com/office/drawing/2010/main">
        <mc:Choice Requires="a14">
          <p:sp>
            <p:nvSpPr>
              <p:cNvPr id="22" name="矩形 21"/>
              <p:cNvSpPr/>
              <p:nvPr/>
            </p:nvSpPr>
            <p:spPr>
              <a:xfrm>
                <a:off x="4234347" y="2499810"/>
                <a:ext cx="157323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CN" sz="1600" b="0" i="1" u="none" strike="noStrike" kern="1200" cap="none" spc="0" normalizeH="0" baseline="0" noProof="0">
                              <a:ln>
                                <a:noFill/>
                              </a:ln>
                              <a:solidFill>
                                <a:prstClr val="black"/>
                              </a:solidFill>
                              <a:effectLst/>
                              <a:uLnTx/>
                              <a:uFillTx/>
                              <a:latin typeface="Cambria Math"/>
                              <a:cs typeface="+mn-cs"/>
                            </a:rPr>
                            <m:t>𝑊</m:t>
                          </m:r>
                        </m:e>
                        <m:sub>
                          <m:r>
                            <a:rPr kumimoji="0" lang="en-US" altLang="zh-CN" sz="1600" b="0" i="1" u="none" strike="noStrike" kern="1200" cap="none" spc="0" normalizeH="0" baseline="0" noProof="0">
                              <a:ln>
                                <a:noFill/>
                              </a:ln>
                              <a:solidFill>
                                <a:prstClr val="black"/>
                              </a:solidFill>
                              <a:effectLst/>
                              <a:uLnTx/>
                              <a:uFillTx/>
                              <a:latin typeface="Cambria Math"/>
                              <a:cs typeface="+mn-cs"/>
                            </a:rPr>
                            <m:t>𝑁</m:t>
                          </m:r>
                          <m:r>
                            <a:rPr kumimoji="0" lang="en-US" altLang="zh-CN" sz="1600" b="0" i="1" u="none" strike="noStrike" kern="1200" cap="none" spc="0" normalizeH="0" baseline="0" noProof="0">
                              <a:ln>
                                <a:noFill/>
                              </a:ln>
                              <a:solidFill>
                                <a:prstClr val="black"/>
                              </a:solidFill>
                              <a:effectLst/>
                              <a:uLnTx/>
                              <a:uFillTx/>
                              <a:latin typeface="Cambria Math"/>
                              <a:cs typeface="+mn-cs"/>
                            </a:rPr>
                            <m:t>×</m:t>
                          </m:r>
                          <m:r>
                            <a:rPr kumimoji="0" lang="en-US" altLang="zh-CN" sz="1600" b="0" i="1" u="none" strike="noStrike" kern="1200" cap="none" spc="0" normalizeH="0" baseline="0" noProof="0" smtClean="0">
                              <a:ln>
                                <a:noFill/>
                              </a:ln>
                              <a:solidFill>
                                <a:prstClr val="black"/>
                              </a:solidFill>
                              <a:effectLst/>
                              <a:uLnTx/>
                              <a:uFillTx/>
                              <a:latin typeface="Cambria Math"/>
                              <a:cs typeface="+mn-cs"/>
                            </a:rPr>
                            <m:t>𝑉</m:t>
                          </m:r>
                        </m:sub>
                        <m:sup>
                          <m:r>
                            <a:rPr kumimoji="0" lang="en-US" altLang="zh-CN" sz="1600" b="0" i="1" u="none" strike="noStrike" kern="1200" cap="none" spc="0" normalizeH="0" baseline="0" noProof="0">
                              <a:ln>
                                <a:noFill/>
                              </a:ln>
                              <a:solidFill>
                                <a:prstClr val="black"/>
                              </a:solidFill>
                              <a:effectLst/>
                              <a:uLnTx/>
                              <a:uFillTx/>
                              <a:latin typeface="Cambria Math"/>
                              <a:cs typeface="+mn-cs"/>
                            </a:rPr>
                            <m:t>′</m:t>
                          </m:r>
                        </m:sup>
                      </m:sSubSup>
                    </m:oMath>
                  </m:oMathPara>
                </a14:m>
                <a:endParaRPr kumimoji="0" lang="zh-CN" altLang="zh-CN" sz="16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22" name="矩形 21"/>
              <p:cNvSpPr>
                <a:spLocks noRot="1" noChangeAspect="1" noMove="1" noResize="1" noEditPoints="1" noAdjustHandles="1" noChangeArrowheads="1" noChangeShapeType="1" noTextEdit="1"/>
              </p:cNvSpPr>
              <p:nvPr/>
            </p:nvSpPr>
            <p:spPr>
              <a:xfrm>
                <a:off x="4234346" y="1874857"/>
                <a:ext cx="1573235" cy="338554"/>
              </a:xfrm>
              <a:prstGeom prst="rect">
                <a:avLst/>
              </a:prstGeom>
              <a:blipFill rotWithShape="1">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5082247" y="3002480"/>
                <a:ext cx="504497"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105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SupPr>
                        <m:e>
                          <m:r>
                            <a:rPr kumimoji="0" lang="en-US" altLang="zh-CN" sz="1050" b="0" i="1" u="none" strike="noStrike" kern="1200" cap="none" spc="0" normalizeH="0" baseline="0" noProof="0" smtClean="0">
                              <a:ln>
                                <a:noFill/>
                              </a:ln>
                              <a:solidFill>
                                <a:srgbClr val="0070C0"/>
                              </a:solidFill>
                              <a:effectLst/>
                              <a:uLnTx/>
                              <a:uFillTx/>
                              <a:latin typeface="Cambria Math"/>
                              <a:cs typeface="+mn-cs"/>
                            </a:rPr>
                            <m:t>𝑤</m:t>
                          </m:r>
                        </m:e>
                        <m:sub>
                          <m:r>
                            <a:rPr kumimoji="0" lang="en-US" altLang="zh-CN" sz="1050" b="0" i="1" u="none" strike="noStrike" kern="1200" cap="none" spc="0" normalizeH="0" baseline="0" noProof="0" smtClean="0">
                              <a:ln>
                                <a:noFill/>
                              </a:ln>
                              <a:solidFill>
                                <a:srgbClr val="0070C0"/>
                              </a:solidFill>
                              <a:effectLst/>
                              <a:uLnTx/>
                              <a:uFillTx/>
                              <a:latin typeface="Cambria Math"/>
                              <a:cs typeface="+mn-cs"/>
                            </a:rPr>
                            <m:t>1</m:t>
                          </m:r>
                          <m:r>
                            <a:rPr kumimoji="0" lang="en-US" altLang="zh-CN" sz="1050" b="0" i="1" u="none" strike="noStrike" kern="1200" cap="none" spc="0" normalizeH="0" baseline="0" noProof="0">
                              <a:ln>
                                <a:noFill/>
                              </a:ln>
                              <a:solidFill>
                                <a:srgbClr val="0070C0"/>
                              </a:solidFill>
                              <a:effectLst/>
                              <a:uLnTx/>
                              <a:uFillTx/>
                              <a:latin typeface="Cambria Math"/>
                              <a:cs typeface="+mn-cs"/>
                            </a:rPr>
                            <m:t>×</m:t>
                          </m:r>
                          <m:r>
                            <a:rPr kumimoji="0" lang="en-US" altLang="zh-CN" sz="1050" b="0" i="1" u="none" strike="noStrike" kern="1200" cap="none" spc="0" normalizeH="0" baseline="0" noProof="0" smtClean="0">
                              <a:ln>
                                <a:noFill/>
                              </a:ln>
                              <a:solidFill>
                                <a:srgbClr val="0070C0"/>
                              </a:solidFill>
                              <a:effectLst/>
                              <a:uLnTx/>
                              <a:uFillTx/>
                              <a:latin typeface="Cambria Math"/>
                              <a:cs typeface="+mn-cs"/>
                            </a:rPr>
                            <m:t>𝑘</m:t>
                          </m:r>
                        </m:sub>
                        <m:sup>
                          <m:r>
                            <a:rPr kumimoji="0" lang="en-US" altLang="zh-CN" sz="1050" b="0" i="1" u="none" strike="noStrike" kern="1200" cap="none" spc="0" normalizeH="0" baseline="0" noProof="0">
                              <a:ln>
                                <a:noFill/>
                              </a:ln>
                              <a:solidFill>
                                <a:srgbClr val="0070C0"/>
                              </a:solidFill>
                              <a:effectLst/>
                              <a:uLnTx/>
                              <a:uFillTx/>
                              <a:latin typeface="Cambria Math"/>
                              <a:cs typeface="+mn-cs"/>
                            </a:rPr>
                            <m:t>′</m:t>
                          </m:r>
                        </m:sup>
                      </m:sSubSup>
                    </m:oMath>
                  </m:oMathPara>
                </a14:m>
                <a:endParaRPr kumimoji="0" lang="zh-CN" altLang="zh-CN" sz="1050" b="0" i="1" u="none" strike="noStrike" kern="1200" cap="none" spc="0" normalizeH="0" baseline="0" noProof="0" dirty="0">
                  <a:ln>
                    <a:noFill/>
                  </a:ln>
                  <a:solidFill>
                    <a:srgbClr val="0070C0"/>
                  </a:solidFill>
                  <a:effectLst/>
                  <a:uLnTx/>
                  <a:uFillTx/>
                  <a:latin typeface="Times New Roman"/>
                  <a:ea typeface="黑体"/>
                  <a:cs typeface="+mn-cs"/>
                </a:endParaRPr>
              </a:p>
            </p:txBody>
          </p:sp>
        </mc:Choice>
        <mc:Fallback xmlns="">
          <p:sp>
            <p:nvSpPr>
              <p:cNvPr id="23" name="矩形 22"/>
              <p:cNvSpPr>
                <a:spLocks noRot="1" noChangeAspect="1" noMove="1" noResize="1" noEditPoints="1" noAdjustHandles="1" noChangeArrowheads="1" noChangeShapeType="1" noTextEdit="1"/>
              </p:cNvSpPr>
              <p:nvPr/>
            </p:nvSpPr>
            <p:spPr>
              <a:xfrm>
                <a:off x="5082246" y="2251860"/>
                <a:ext cx="501291" cy="253916"/>
              </a:xfrm>
              <a:prstGeom prst="rect">
                <a:avLst/>
              </a:prstGeom>
              <a:blipFill rotWithShape="1">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4288600" y="3270301"/>
                <a:ext cx="507638"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105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SupPr>
                        <m:e>
                          <m:r>
                            <a:rPr kumimoji="0" lang="en-US" altLang="zh-CN" sz="1050" b="0" i="1" u="none" strike="noStrike" kern="1200" cap="none" spc="0" normalizeH="0" baseline="0" noProof="0" smtClean="0">
                              <a:ln>
                                <a:noFill/>
                              </a:ln>
                              <a:solidFill>
                                <a:srgbClr val="0070C0"/>
                              </a:solidFill>
                              <a:effectLst/>
                              <a:uLnTx/>
                              <a:uFillTx/>
                              <a:latin typeface="Cambria Math"/>
                              <a:cs typeface="+mn-cs"/>
                            </a:rPr>
                            <m:t>𝑤</m:t>
                          </m:r>
                        </m:e>
                        <m:sub>
                          <m:r>
                            <a:rPr kumimoji="0" lang="en-US" altLang="zh-CN" sz="1050" b="0" i="1" u="none" strike="noStrike" kern="1200" cap="none" spc="0" normalizeH="0" baseline="0" noProof="0" smtClean="0">
                              <a:ln>
                                <a:noFill/>
                              </a:ln>
                              <a:solidFill>
                                <a:srgbClr val="0070C0"/>
                              </a:solidFill>
                              <a:effectLst/>
                              <a:uLnTx/>
                              <a:uFillTx/>
                              <a:latin typeface="Cambria Math"/>
                              <a:cs typeface="+mn-cs"/>
                            </a:rPr>
                            <m:t>2</m:t>
                          </m:r>
                          <m:r>
                            <a:rPr kumimoji="0" lang="en-US" altLang="zh-CN" sz="1050" b="0" i="1" u="none" strike="noStrike" kern="1200" cap="none" spc="0" normalizeH="0" baseline="0" noProof="0">
                              <a:ln>
                                <a:noFill/>
                              </a:ln>
                              <a:solidFill>
                                <a:srgbClr val="0070C0"/>
                              </a:solidFill>
                              <a:effectLst/>
                              <a:uLnTx/>
                              <a:uFillTx/>
                              <a:latin typeface="Cambria Math"/>
                              <a:cs typeface="+mn-cs"/>
                            </a:rPr>
                            <m:t>×</m:t>
                          </m:r>
                          <m:r>
                            <a:rPr kumimoji="0" lang="en-US" altLang="zh-CN" sz="1050" b="0" i="1" u="none" strike="noStrike" kern="1200" cap="none" spc="0" normalizeH="0" baseline="0" noProof="0" smtClean="0">
                              <a:ln>
                                <a:noFill/>
                              </a:ln>
                              <a:solidFill>
                                <a:srgbClr val="0070C0"/>
                              </a:solidFill>
                              <a:effectLst/>
                              <a:uLnTx/>
                              <a:uFillTx/>
                              <a:latin typeface="Cambria Math"/>
                              <a:cs typeface="+mn-cs"/>
                            </a:rPr>
                            <m:t>𝑘</m:t>
                          </m:r>
                        </m:sub>
                        <m:sup>
                          <m:r>
                            <a:rPr kumimoji="0" lang="en-US" altLang="zh-CN" sz="1050" b="0" i="1" u="none" strike="noStrike" kern="1200" cap="none" spc="0" normalizeH="0" baseline="0" noProof="0">
                              <a:ln>
                                <a:noFill/>
                              </a:ln>
                              <a:solidFill>
                                <a:srgbClr val="0070C0"/>
                              </a:solidFill>
                              <a:effectLst/>
                              <a:uLnTx/>
                              <a:uFillTx/>
                              <a:latin typeface="Cambria Math"/>
                              <a:cs typeface="+mn-cs"/>
                            </a:rPr>
                            <m:t>′</m:t>
                          </m:r>
                        </m:sup>
                      </m:sSubSup>
                    </m:oMath>
                  </m:oMathPara>
                </a14:m>
                <a:endParaRPr kumimoji="0" lang="zh-CN" altLang="zh-CN" sz="1050" b="0" i="1" u="none" strike="noStrike" kern="1200" cap="none" spc="0" normalizeH="0" baseline="0" noProof="0" dirty="0">
                  <a:ln>
                    <a:noFill/>
                  </a:ln>
                  <a:solidFill>
                    <a:srgbClr val="0070C0"/>
                  </a:solidFill>
                  <a:effectLst/>
                  <a:uLnTx/>
                  <a:uFillTx/>
                  <a:latin typeface="Times New Roman"/>
                  <a:ea typeface="黑体"/>
                  <a:cs typeface="+mn-cs"/>
                </a:endParaRPr>
              </a:p>
            </p:txBody>
          </p:sp>
        </mc:Choice>
        <mc:Fallback xmlns="">
          <p:sp>
            <p:nvSpPr>
              <p:cNvPr id="83" name="矩形 82"/>
              <p:cNvSpPr>
                <a:spLocks noRot="1" noChangeAspect="1" noMove="1" noResize="1" noEditPoints="1" noAdjustHandles="1" noChangeArrowheads="1" noChangeShapeType="1" noTextEdit="1"/>
              </p:cNvSpPr>
              <p:nvPr/>
            </p:nvSpPr>
            <p:spPr>
              <a:xfrm>
                <a:off x="4288599" y="2452726"/>
                <a:ext cx="504433" cy="253916"/>
              </a:xfrm>
              <a:prstGeom prst="rect">
                <a:avLst/>
              </a:prstGeom>
              <a:blipFill rotWithShape="1">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4673612" y="4163057"/>
                <a:ext cx="527580"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105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SupPr>
                        <m:e>
                          <m:r>
                            <a:rPr kumimoji="0" lang="en-US" altLang="zh-CN" sz="1050" b="0" i="1" u="none" strike="noStrike" kern="1200" cap="none" spc="0" normalizeH="0" baseline="0" noProof="0" smtClean="0">
                              <a:ln>
                                <a:noFill/>
                              </a:ln>
                              <a:solidFill>
                                <a:srgbClr val="0070C0"/>
                              </a:solidFill>
                              <a:effectLst/>
                              <a:uLnTx/>
                              <a:uFillTx/>
                              <a:latin typeface="Cambria Math"/>
                              <a:cs typeface="+mn-cs"/>
                            </a:rPr>
                            <m:t>𝑤</m:t>
                          </m:r>
                        </m:e>
                        <m:sub>
                          <m:r>
                            <a:rPr kumimoji="0" lang="en-US" altLang="zh-CN" sz="1050" b="0" i="1" u="none" strike="noStrike" kern="1200" cap="none" spc="0" normalizeH="0" baseline="0" noProof="0" smtClean="0">
                              <a:ln>
                                <a:noFill/>
                              </a:ln>
                              <a:solidFill>
                                <a:srgbClr val="0070C0"/>
                              </a:solidFill>
                              <a:effectLst/>
                              <a:uLnTx/>
                              <a:uFillTx/>
                              <a:latin typeface="Cambria Math"/>
                              <a:cs typeface="+mn-cs"/>
                            </a:rPr>
                            <m:t>𝑁</m:t>
                          </m:r>
                          <m:r>
                            <a:rPr kumimoji="0" lang="en-US" altLang="zh-CN" sz="1050" b="0" i="1" u="none" strike="noStrike" kern="1200" cap="none" spc="0" normalizeH="0" baseline="0" noProof="0">
                              <a:ln>
                                <a:noFill/>
                              </a:ln>
                              <a:solidFill>
                                <a:srgbClr val="0070C0"/>
                              </a:solidFill>
                              <a:effectLst/>
                              <a:uLnTx/>
                              <a:uFillTx/>
                              <a:latin typeface="Cambria Math"/>
                              <a:cs typeface="+mn-cs"/>
                            </a:rPr>
                            <m:t>×</m:t>
                          </m:r>
                          <m:r>
                            <a:rPr kumimoji="0" lang="en-US" altLang="zh-CN" sz="1050" b="0" i="1" u="none" strike="noStrike" kern="1200" cap="none" spc="0" normalizeH="0" baseline="0" noProof="0" smtClean="0">
                              <a:ln>
                                <a:noFill/>
                              </a:ln>
                              <a:solidFill>
                                <a:srgbClr val="0070C0"/>
                              </a:solidFill>
                              <a:effectLst/>
                              <a:uLnTx/>
                              <a:uFillTx/>
                              <a:latin typeface="Cambria Math"/>
                              <a:cs typeface="+mn-cs"/>
                            </a:rPr>
                            <m:t>𝑘</m:t>
                          </m:r>
                        </m:sub>
                        <m:sup>
                          <m:r>
                            <a:rPr kumimoji="0" lang="en-US" altLang="zh-CN" sz="1050" b="0" i="1" u="none" strike="noStrike" kern="1200" cap="none" spc="0" normalizeH="0" baseline="0" noProof="0">
                              <a:ln>
                                <a:noFill/>
                              </a:ln>
                              <a:solidFill>
                                <a:srgbClr val="0070C0"/>
                              </a:solidFill>
                              <a:effectLst/>
                              <a:uLnTx/>
                              <a:uFillTx/>
                              <a:latin typeface="Cambria Math"/>
                              <a:cs typeface="+mn-cs"/>
                            </a:rPr>
                            <m:t>′</m:t>
                          </m:r>
                        </m:sup>
                      </m:sSubSup>
                    </m:oMath>
                  </m:oMathPara>
                </a14:m>
                <a:endParaRPr kumimoji="0" lang="zh-CN" altLang="zh-CN" sz="1050" b="0" i="1" u="none" strike="noStrike" kern="1200" cap="none" spc="0" normalizeH="0" baseline="0" noProof="0" dirty="0">
                  <a:ln>
                    <a:noFill/>
                  </a:ln>
                  <a:solidFill>
                    <a:srgbClr val="0070C0"/>
                  </a:solidFill>
                  <a:effectLst/>
                  <a:uLnTx/>
                  <a:uFillTx/>
                  <a:latin typeface="Times New Roman"/>
                  <a:ea typeface="黑体"/>
                  <a:cs typeface="+mn-cs"/>
                </a:endParaRPr>
              </a:p>
            </p:txBody>
          </p:sp>
        </mc:Choice>
        <mc:Fallback xmlns="">
          <p:sp>
            <p:nvSpPr>
              <p:cNvPr id="84" name="矩形 83"/>
              <p:cNvSpPr>
                <a:spLocks noRot="1" noChangeAspect="1" noMove="1" noResize="1" noEditPoints="1" noAdjustHandles="1" noChangeArrowheads="1" noChangeShapeType="1" noTextEdit="1"/>
              </p:cNvSpPr>
              <p:nvPr/>
            </p:nvSpPr>
            <p:spPr>
              <a:xfrm>
                <a:off x="4673612" y="3122293"/>
                <a:ext cx="524374" cy="253916"/>
              </a:xfrm>
              <a:prstGeom prst="rect">
                <a:avLst/>
              </a:prstGeom>
              <a:blipFill rotWithShape="1">
                <a:blip r:embed="rId22"/>
                <a:stretch>
                  <a:fillRect/>
                </a:stretch>
              </a:blipFill>
            </p:spPr>
            <p:txBody>
              <a:bodyPr/>
              <a:lstStyle/>
              <a:p>
                <a:r>
                  <a:rPr lang="zh-CN" altLang="en-US">
                    <a:noFill/>
                  </a:rPr>
                  <a:t> </a:t>
                </a:r>
              </a:p>
            </p:txBody>
          </p:sp>
        </mc:Fallback>
      </mc:AlternateContent>
      <p:graphicFrame>
        <p:nvGraphicFramePr>
          <p:cNvPr id="2" name="表格 1"/>
          <p:cNvGraphicFramePr>
            <a:graphicFrameLocks noGrp="1"/>
          </p:cNvGraphicFramePr>
          <p:nvPr>
            <p:extLst>
              <p:ext uri="{D42A27DB-BD31-4B8C-83A1-F6EECF244321}">
                <p14:modId xmlns:p14="http://schemas.microsoft.com/office/powerpoint/2010/main" val="655885651"/>
              </p:ext>
            </p:extLst>
          </p:nvPr>
        </p:nvGraphicFramePr>
        <p:xfrm>
          <a:off x="395537" y="1538079"/>
          <a:ext cx="407461" cy="493128"/>
        </p:xfrm>
        <a:graphic>
          <a:graphicData uri="http://schemas.openxmlformats.org/drawingml/2006/table">
            <a:tbl>
              <a:tblPr firstRow="1" bandRow="1">
                <a:tableStyleId>{5C22544A-7EE6-4342-B048-85BDC9FD1C3A}</a:tableStyleId>
              </a:tblPr>
              <a:tblGrid>
                <a:gridCol w="407461">
                  <a:extLst>
                    <a:ext uri="{9D8B030D-6E8A-4147-A177-3AD203B41FA5}">
                      <a16:colId xmlns:a16="http://schemas.microsoft.com/office/drawing/2014/main" val="20000"/>
                    </a:ext>
                  </a:extLst>
                </a:gridCol>
              </a:tblGrid>
              <a:tr h="493128">
                <a:tc>
                  <a:txBody>
                    <a:bodyPr/>
                    <a:lstStyle/>
                    <a:p>
                      <a:pPr algn="ctr"/>
                      <a:r>
                        <a:rPr lang="en-US" altLang="zh-CN" sz="2400" b="0" dirty="0">
                          <a:solidFill>
                            <a:schemeClr val="tx1"/>
                          </a:solidFill>
                          <a:latin typeface="Times New Roman" panose="02020603050405020304" pitchFamily="18" charset="0"/>
                          <a:cs typeface="Times New Roman" panose="02020603050405020304" pitchFamily="18" charset="0"/>
                        </a:rPr>
                        <a:t>0</a:t>
                      </a:r>
                      <a:endParaRPr lang="zh-CN" altLang="en-US" sz="2400" b="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61" name="表格 60"/>
          <p:cNvGraphicFramePr>
            <a:graphicFrameLocks noGrp="1"/>
          </p:cNvGraphicFramePr>
          <p:nvPr>
            <p:extLst>
              <p:ext uri="{D42A27DB-BD31-4B8C-83A1-F6EECF244321}">
                <p14:modId xmlns:p14="http://schemas.microsoft.com/office/powerpoint/2010/main" val="554611211"/>
              </p:ext>
            </p:extLst>
          </p:nvPr>
        </p:nvGraphicFramePr>
        <p:xfrm>
          <a:off x="395537" y="2407927"/>
          <a:ext cx="407461" cy="493128"/>
        </p:xfrm>
        <a:graphic>
          <a:graphicData uri="http://schemas.openxmlformats.org/drawingml/2006/table">
            <a:tbl>
              <a:tblPr firstRow="1" bandRow="1">
                <a:tableStyleId>{5C22544A-7EE6-4342-B048-85BDC9FD1C3A}</a:tableStyleId>
              </a:tblPr>
              <a:tblGrid>
                <a:gridCol w="407461">
                  <a:extLst>
                    <a:ext uri="{9D8B030D-6E8A-4147-A177-3AD203B41FA5}">
                      <a16:colId xmlns:a16="http://schemas.microsoft.com/office/drawing/2014/main" val="20000"/>
                    </a:ext>
                  </a:extLst>
                </a:gridCol>
              </a:tblGrid>
              <a:tr h="493128">
                <a:tc>
                  <a:txBody>
                    <a:bodyPr/>
                    <a:lstStyle/>
                    <a:p>
                      <a:pPr algn="ctr"/>
                      <a:r>
                        <a:rPr lang="en-US" altLang="zh-CN" sz="2400" b="0" dirty="0">
                          <a:solidFill>
                            <a:schemeClr val="tx1"/>
                          </a:solidFill>
                          <a:latin typeface="Times New Roman" panose="02020603050405020304" pitchFamily="18" charset="0"/>
                          <a:cs typeface="Times New Roman" panose="02020603050405020304" pitchFamily="18" charset="0"/>
                        </a:rPr>
                        <a:t>0</a:t>
                      </a:r>
                      <a:endParaRPr lang="zh-CN" altLang="en-US" sz="2400" b="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82" name="表格 81"/>
          <p:cNvGraphicFramePr>
            <a:graphicFrameLocks noGrp="1"/>
          </p:cNvGraphicFramePr>
          <p:nvPr>
            <p:extLst>
              <p:ext uri="{D42A27DB-BD31-4B8C-83A1-F6EECF244321}">
                <p14:modId xmlns:p14="http://schemas.microsoft.com/office/powerpoint/2010/main" val="1377658417"/>
              </p:ext>
            </p:extLst>
          </p:nvPr>
        </p:nvGraphicFramePr>
        <p:xfrm>
          <a:off x="395537" y="3279539"/>
          <a:ext cx="407461" cy="493128"/>
        </p:xfrm>
        <a:graphic>
          <a:graphicData uri="http://schemas.openxmlformats.org/drawingml/2006/table">
            <a:tbl>
              <a:tblPr firstRow="1" bandRow="1">
                <a:tableStyleId>{5C22544A-7EE6-4342-B048-85BDC9FD1C3A}</a:tableStyleId>
              </a:tblPr>
              <a:tblGrid>
                <a:gridCol w="407461">
                  <a:extLst>
                    <a:ext uri="{9D8B030D-6E8A-4147-A177-3AD203B41FA5}">
                      <a16:colId xmlns:a16="http://schemas.microsoft.com/office/drawing/2014/main" val="20000"/>
                    </a:ext>
                  </a:extLst>
                </a:gridCol>
              </a:tblGrid>
              <a:tr h="493128">
                <a:tc>
                  <a:txBody>
                    <a:bodyPr/>
                    <a:lstStyle/>
                    <a:p>
                      <a:pPr algn="ctr"/>
                      <a:r>
                        <a:rPr lang="en-US" altLang="zh-CN" sz="2400" b="0" dirty="0">
                          <a:solidFill>
                            <a:schemeClr val="tx1"/>
                          </a:solidFill>
                          <a:latin typeface="Times New Roman" panose="02020603050405020304" pitchFamily="18" charset="0"/>
                          <a:cs typeface="Times New Roman" panose="02020603050405020304" pitchFamily="18" charset="0"/>
                        </a:rPr>
                        <a:t>0</a:t>
                      </a:r>
                      <a:endParaRPr lang="zh-CN" altLang="en-US" sz="2400" b="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85" name="表格 84"/>
          <p:cNvGraphicFramePr>
            <a:graphicFrameLocks noGrp="1"/>
          </p:cNvGraphicFramePr>
          <p:nvPr>
            <p:extLst>
              <p:ext uri="{D42A27DB-BD31-4B8C-83A1-F6EECF244321}">
                <p14:modId xmlns:p14="http://schemas.microsoft.com/office/powerpoint/2010/main" val="1494994790"/>
              </p:ext>
            </p:extLst>
          </p:nvPr>
        </p:nvGraphicFramePr>
        <p:xfrm>
          <a:off x="395537" y="4026407"/>
          <a:ext cx="407461" cy="493128"/>
        </p:xfrm>
        <a:graphic>
          <a:graphicData uri="http://schemas.openxmlformats.org/drawingml/2006/table">
            <a:tbl>
              <a:tblPr firstRow="1" bandRow="1">
                <a:tableStyleId>{5C22544A-7EE6-4342-B048-85BDC9FD1C3A}</a:tableStyleId>
              </a:tblPr>
              <a:tblGrid>
                <a:gridCol w="407461">
                  <a:extLst>
                    <a:ext uri="{9D8B030D-6E8A-4147-A177-3AD203B41FA5}">
                      <a16:colId xmlns:a16="http://schemas.microsoft.com/office/drawing/2014/main" val="20000"/>
                    </a:ext>
                  </a:extLst>
                </a:gridCol>
              </a:tblGrid>
              <a:tr h="493128">
                <a:tc>
                  <a:txBody>
                    <a:bodyPr/>
                    <a:lstStyle/>
                    <a:p>
                      <a:pPr algn="ctr"/>
                      <a:r>
                        <a:rPr lang="en-US" altLang="zh-CN" sz="2400" b="0" dirty="0">
                          <a:solidFill>
                            <a:schemeClr val="tx1"/>
                          </a:solidFill>
                          <a:latin typeface="Times New Roman" panose="02020603050405020304" pitchFamily="18" charset="0"/>
                          <a:cs typeface="Times New Roman" panose="02020603050405020304" pitchFamily="18" charset="0"/>
                        </a:rPr>
                        <a:t>1</a:t>
                      </a:r>
                      <a:endParaRPr lang="zh-CN" altLang="en-US" sz="2400" b="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86" name="表格 85"/>
          <p:cNvGraphicFramePr>
            <a:graphicFrameLocks noGrp="1"/>
          </p:cNvGraphicFramePr>
          <p:nvPr>
            <p:extLst>
              <p:ext uri="{D42A27DB-BD31-4B8C-83A1-F6EECF244321}">
                <p14:modId xmlns:p14="http://schemas.microsoft.com/office/powerpoint/2010/main" val="61157259"/>
              </p:ext>
            </p:extLst>
          </p:nvPr>
        </p:nvGraphicFramePr>
        <p:xfrm>
          <a:off x="395537" y="4774532"/>
          <a:ext cx="407461" cy="493128"/>
        </p:xfrm>
        <a:graphic>
          <a:graphicData uri="http://schemas.openxmlformats.org/drawingml/2006/table">
            <a:tbl>
              <a:tblPr firstRow="1" bandRow="1">
                <a:tableStyleId>{5C22544A-7EE6-4342-B048-85BDC9FD1C3A}</a:tableStyleId>
              </a:tblPr>
              <a:tblGrid>
                <a:gridCol w="407461">
                  <a:extLst>
                    <a:ext uri="{9D8B030D-6E8A-4147-A177-3AD203B41FA5}">
                      <a16:colId xmlns:a16="http://schemas.microsoft.com/office/drawing/2014/main" val="20000"/>
                    </a:ext>
                  </a:extLst>
                </a:gridCol>
              </a:tblGrid>
              <a:tr h="493128">
                <a:tc>
                  <a:txBody>
                    <a:bodyPr/>
                    <a:lstStyle/>
                    <a:p>
                      <a:pPr algn="ctr"/>
                      <a:r>
                        <a:rPr lang="en-US" altLang="zh-CN" sz="2400" b="0" dirty="0">
                          <a:solidFill>
                            <a:schemeClr val="tx1"/>
                          </a:solidFill>
                          <a:latin typeface="Times New Roman" panose="02020603050405020304" pitchFamily="18" charset="0"/>
                          <a:cs typeface="Times New Roman" panose="02020603050405020304" pitchFamily="18" charset="0"/>
                        </a:rPr>
                        <a:t>…</a:t>
                      </a:r>
                      <a:endParaRPr lang="zh-CN" altLang="en-US" sz="2400" b="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87" name="表格 86"/>
          <p:cNvGraphicFramePr>
            <a:graphicFrameLocks noGrp="1"/>
          </p:cNvGraphicFramePr>
          <p:nvPr>
            <p:extLst>
              <p:ext uri="{D42A27DB-BD31-4B8C-83A1-F6EECF244321}">
                <p14:modId xmlns:p14="http://schemas.microsoft.com/office/powerpoint/2010/main" val="2389087105"/>
              </p:ext>
            </p:extLst>
          </p:nvPr>
        </p:nvGraphicFramePr>
        <p:xfrm>
          <a:off x="395537" y="5487964"/>
          <a:ext cx="407461" cy="493128"/>
        </p:xfrm>
        <a:graphic>
          <a:graphicData uri="http://schemas.openxmlformats.org/drawingml/2006/table">
            <a:tbl>
              <a:tblPr firstRow="1" bandRow="1">
                <a:tableStyleId>{5C22544A-7EE6-4342-B048-85BDC9FD1C3A}</a:tableStyleId>
              </a:tblPr>
              <a:tblGrid>
                <a:gridCol w="407461">
                  <a:extLst>
                    <a:ext uri="{9D8B030D-6E8A-4147-A177-3AD203B41FA5}">
                      <a16:colId xmlns:a16="http://schemas.microsoft.com/office/drawing/2014/main" val="20000"/>
                    </a:ext>
                  </a:extLst>
                </a:gridCol>
              </a:tblGrid>
              <a:tr h="493128">
                <a:tc>
                  <a:txBody>
                    <a:bodyPr/>
                    <a:lstStyle/>
                    <a:p>
                      <a:pPr algn="ctr"/>
                      <a:r>
                        <a:rPr lang="en-US" altLang="zh-CN" sz="2400" b="0" dirty="0">
                          <a:solidFill>
                            <a:schemeClr val="tx1"/>
                          </a:solidFill>
                          <a:latin typeface="Times New Roman" panose="02020603050405020304" pitchFamily="18" charset="0"/>
                          <a:cs typeface="Times New Roman" panose="02020603050405020304" pitchFamily="18" charset="0"/>
                        </a:rPr>
                        <a:t>0</a:t>
                      </a:r>
                      <a:endParaRPr lang="zh-CN" altLang="en-US" sz="2400" b="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cxnSp>
        <p:nvCxnSpPr>
          <p:cNvPr id="88" name="直接箭头连接符 87">
            <a:extLst>
              <a:ext uri="{FF2B5EF4-FFF2-40B4-BE49-F238E27FC236}">
                <a16:creationId xmlns:a16="http://schemas.microsoft.com/office/drawing/2014/main" id="{5ADC7A86-7BDB-41DB-98B2-703EC1CF4362}"/>
              </a:ext>
            </a:extLst>
          </p:cNvPr>
          <p:cNvCxnSpPr>
            <a:cxnSpLocks/>
          </p:cNvCxnSpPr>
          <p:nvPr/>
        </p:nvCxnSpPr>
        <p:spPr>
          <a:xfrm flipV="1">
            <a:off x="958844" y="5041121"/>
            <a:ext cx="346989" cy="90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5ADC7A86-7BDB-41DB-98B2-703EC1CF4362}"/>
              </a:ext>
            </a:extLst>
          </p:cNvPr>
          <p:cNvCxnSpPr>
            <a:cxnSpLocks/>
          </p:cNvCxnSpPr>
          <p:nvPr/>
        </p:nvCxnSpPr>
        <p:spPr>
          <a:xfrm flipV="1">
            <a:off x="936226" y="5672668"/>
            <a:ext cx="36960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0" name="文本框 61">
            <a:extLst>
              <a:ext uri="{FF2B5EF4-FFF2-40B4-BE49-F238E27FC236}">
                <a16:creationId xmlns:a16="http://schemas.microsoft.com/office/drawing/2014/main" id="{4D02E54A-2903-4A4D-A680-E4ABFA103535}"/>
              </a:ext>
            </a:extLst>
          </p:cNvPr>
          <p:cNvSpPr txBox="1"/>
          <p:nvPr/>
        </p:nvSpPr>
        <p:spPr>
          <a:xfrm>
            <a:off x="-75172" y="772792"/>
            <a:ext cx="147882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one-hot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rPr>
              <a:t>表达</a:t>
            </a:r>
          </a:p>
        </p:txBody>
      </p:sp>
      <p:sp>
        <p:nvSpPr>
          <p:cNvPr id="91" name="文本框 62">
            <a:extLst>
              <a:ext uri="{FF2B5EF4-FFF2-40B4-BE49-F238E27FC236}">
                <a16:creationId xmlns:a16="http://schemas.microsoft.com/office/drawing/2014/main" id="{16F101E8-E482-4982-A907-95FD7EF5325D}"/>
              </a:ext>
            </a:extLst>
          </p:cNvPr>
          <p:cNvSpPr txBox="1"/>
          <p:nvPr/>
        </p:nvSpPr>
        <p:spPr>
          <a:xfrm>
            <a:off x="1800112" y="2149147"/>
            <a:ext cx="147882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C00000"/>
                </a:solidFill>
                <a:effectLst/>
                <a:uLnTx/>
                <a:uFillTx/>
                <a:latin typeface="Times New Roman"/>
                <a:ea typeface="黑体" pitchFamily="49" charset="-122"/>
                <a:cs typeface="+mn-cs"/>
              </a:rPr>
              <a:t> 全连接权重</a:t>
            </a:r>
          </a:p>
        </p:txBody>
      </p:sp>
      <p:sp>
        <p:nvSpPr>
          <p:cNvPr id="92" name="文本框 62">
            <a:extLst>
              <a:ext uri="{FF2B5EF4-FFF2-40B4-BE49-F238E27FC236}">
                <a16:creationId xmlns:a16="http://schemas.microsoft.com/office/drawing/2014/main" id="{16F101E8-E482-4982-A907-95FD7EF5325D}"/>
              </a:ext>
            </a:extLst>
          </p:cNvPr>
          <p:cNvSpPr txBox="1"/>
          <p:nvPr/>
        </p:nvSpPr>
        <p:spPr>
          <a:xfrm>
            <a:off x="4270805" y="2115670"/>
            <a:ext cx="147882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C00000"/>
                </a:solidFill>
                <a:effectLst/>
                <a:uLnTx/>
                <a:uFillTx/>
                <a:latin typeface="Times New Roman"/>
                <a:ea typeface="黑体" pitchFamily="49" charset="-122"/>
                <a:cs typeface="+mn-cs"/>
              </a:rPr>
              <a:t>全连接权重</a:t>
            </a:r>
            <a:endParaRPr kumimoji="0" lang="en-US" altLang="zh-CN" sz="1200" b="1" i="0" u="none" strike="noStrike" kern="1200" cap="none" spc="0" normalizeH="0" baseline="0" noProof="0" dirty="0">
              <a:ln>
                <a:noFill/>
              </a:ln>
              <a:solidFill>
                <a:srgbClr val="C00000"/>
              </a:solidFill>
              <a:effectLst/>
              <a:uLnTx/>
              <a:uFillTx/>
              <a:latin typeface="Times New Roman"/>
              <a:ea typeface="黑体" pitchFamily="49" charset="-122"/>
              <a:cs typeface="+mn-cs"/>
            </a:endParaRPr>
          </a:p>
        </p:txBody>
      </p:sp>
      <p:sp>
        <p:nvSpPr>
          <p:cNvPr id="93" name="矩形 92">
            <a:extLst>
              <a:ext uri="{FF2B5EF4-FFF2-40B4-BE49-F238E27FC236}">
                <a16:creationId xmlns:a16="http://schemas.microsoft.com/office/drawing/2014/main" id="{AC6FFBC3-3F23-4518-9CBC-D6B849F7B766}"/>
              </a:ext>
            </a:extLst>
          </p:cNvPr>
          <p:cNvSpPr/>
          <p:nvPr/>
        </p:nvSpPr>
        <p:spPr>
          <a:xfrm>
            <a:off x="1440135" y="3206224"/>
            <a:ext cx="2667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a:ea typeface="黑体" pitchFamily="49" charset="-122"/>
                <a:cs typeface="+mn-cs"/>
              </a:rPr>
              <a:t>…</a:t>
            </a:r>
            <a:endParaRPr kumimoji="0" lang="zh-CN" altLang="en-US" sz="16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94" name="矩形 93">
            <a:extLst>
              <a:ext uri="{FF2B5EF4-FFF2-40B4-BE49-F238E27FC236}">
                <a16:creationId xmlns:a16="http://schemas.microsoft.com/office/drawing/2014/main" id="{74036EE4-FAA6-4D73-94F4-4FD3A71B2802}"/>
              </a:ext>
            </a:extLst>
          </p:cNvPr>
          <p:cNvSpPr/>
          <p:nvPr/>
        </p:nvSpPr>
        <p:spPr>
          <a:xfrm>
            <a:off x="5862822" y="3128285"/>
            <a:ext cx="266700" cy="64008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a:ea typeface="黑体" pitchFamily="49" charset="-122"/>
                <a:cs typeface="+mn-cs"/>
              </a:rPr>
              <a:t>…</a:t>
            </a:r>
            <a:endParaRPr kumimoji="0" lang="zh-CN" altLang="en-US" sz="16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AlternateContent xmlns:mc="http://schemas.openxmlformats.org/markup-compatibility/2006" xmlns:a14="http://schemas.microsoft.com/office/drawing/2010/main">
        <mc:Choice Requires="a14">
          <p:sp>
            <p:nvSpPr>
              <p:cNvPr id="12" name="矩形 11"/>
              <p:cNvSpPr/>
              <p:nvPr/>
            </p:nvSpPr>
            <p:spPr>
              <a:xfrm>
                <a:off x="3604270" y="1623226"/>
                <a:ext cx="3882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𝒉</m:t>
                      </m:r>
                    </m:oMath>
                  </m:oMathPara>
                </a14:m>
                <a:endParaRPr kumimoji="0" lang="zh-CN" altLang="en-US" sz="1800" b="1"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2" name="矩形 11"/>
              <p:cNvSpPr>
                <a:spLocks noRot="1" noChangeAspect="1" noMove="1" noResize="1" noEditPoints="1" noAdjustHandles="1" noChangeArrowheads="1" noChangeShapeType="1" noTextEdit="1"/>
              </p:cNvSpPr>
              <p:nvPr/>
            </p:nvSpPr>
            <p:spPr>
              <a:xfrm>
                <a:off x="3604270" y="1217420"/>
                <a:ext cx="383438" cy="369332"/>
              </a:xfrm>
              <a:prstGeom prst="rect">
                <a:avLst/>
              </a:prstGeom>
              <a:blipFill rotWithShape="1">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449602" y="6100729"/>
                <a:ext cx="4026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a:ea typeface="黑体" pitchFamily="49" charset="-122"/>
                          <a:cs typeface="+mn-cs"/>
                        </a:rPr>
                        <m:t>𝑿</m:t>
                      </m:r>
                    </m:oMath>
                  </m:oMathPara>
                </a14:m>
                <a:endParaRPr kumimoji="0" lang="zh-CN" altLang="en-US" sz="1800" b="1"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6" name="矩形 15"/>
              <p:cNvSpPr>
                <a:spLocks noRot="1" noChangeAspect="1" noMove="1" noResize="1" noEditPoints="1" noAdjustHandles="1" noChangeArrowheads="1" noChangeShapeType="1" noTextEdit="1"/>
              </p:cNvSpPr>
              <p:nvPr/>
            </p:nvSpPr>
            <p:spPr>
              <a:xfrm>
                <a:off x="449601" y="4575547"/>
                <a:ext cx="397865" cy="369332"/>
              </a:xfrm>
              <a:prstGeom prst="rect">
                <a:avLst/>
              </a:prstGeom>
              <a:blipFill rotWithShape="1">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3082852" y="788269"/>
                <a:ext cx="2115836" cy="56387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a:ea typeface="黑体" pitchFamily="49" charset="-122"/>
                    <a:cs typeface="+mn-cs"/>
                  </a:rPr>
                  <a:t>输入单词的</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𝑁</m:t>
                    </m:r>
                  </m:oMath>
                </a14:m>
                <a:r>
                  <a:rPr kumimoji="0" lang="zh-CN" altLang="en-US" sz="1400" b="0" i="0" u="none" strike="noStrike" kern="1200" cap="none" spc="0" normalizeH="0" baseline="0" noProof="0" dirty="0">
                    <a:ln>
                      <a:noFill/>
                    </a:ln>
                    <a:solidFill>
                      <a:prstClr val="black"/>
                    </a:solidFill>
                    <a:effectLst/>
                    <a:uLnTx/>
                    <a:uFillTx/>
                    <a:latin typeface="Times New Roman"/>
                    <a:ea typeface="黑体" pitchFamily="49" charset="-122"/>
                    <a:cs typeface="+mn-cs"/>
                  </a:rPr>
                  <a:t>维隐式表达</a:t>
                </a:r>
                <a:endParaRPr kumimoji="0" lang="en-US" altLang="zh-CN" sz="1400" b="0" i="1" u="none" strike="noStrike" kern="1200" cap="none" spc="0" normalizeH="0" baseline="0" noProof="0" dirty="0">
                  <a:ln>
                    <a:noFill/>
                  </a:ln>
                  <a:solidFill>
                    <a:prstClr val="black"/>
                  </a:solidFill>
                  <a:effectLst/>
                  <a:uLnTx/>
                  <a:uFillTx/>
                  <a:latin typeface="Cambria Math" panose="02040503050406030204" pitchFamily="18" charset="0"/>
                  <a:ea typeface="黑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𝒉</m:t>
                      </m:r>
                      <m:r>
                        <a:rPr kumimoji="0" lang="en-US" altLang="zh-CN" sz="1600" b="1" i="1" u="none" strike="noStrike" kern="1200" cap="none" spc="0" normalizeH="0" baseline="0" noProof="0" smtClean="0">
                          <a:ln>
                            <a:noFill/>
                          </a:ln>
                          <a:solidFill>
                            <a:prstClr val="black"/>
                          </a:solidFill>
                          <a:effectLst/>
                          <a:uLnTx/>
                          <a:uFillTx/>
                          <a:latin typeface="Cambria Math"/>
                          <a:ea typeface="黑体" pitchFamily="49" charset="-122"/>
                          <a:cs typeface="+mn-cs"/>
                        </a:rPr>
                        <m:t>=</m:t>
                      </m:r>
                      <m:sSup>
                        <m:sSupPr>
                          <m:ctrlP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pPr>
                        <m:e>
                          <m:r>
                            <a:rPr kumimoji="0" lang="en-US" altLang="zh-CN" sz="1600" b="1" i="1" u="none" strike="noStrike" kern="1200" cap="none" spc="0" normalizeH="0" baseline="0" noProof="0" smtClean="0">
                              <a:ln>
                                <a:noFill/>
                              </a:ln>
                              <a:solidFill>
                                <a:prstClr val="black"/>
                              </a:solidFill>
                              <a:effectLst/>
                              <a:uLnTx/>
                              <a:uFillTx/>
                              <a:latin typeface="Cambria Math"/>
                              <a:ea typeface="黑体" pitchFamily="49" charset="-122"/>
                              <a:cs typeface="+mn-cs"/>
                            </a:rPr>
                            <m:t>𝑾</m:t>
                          </m:r>
                        </m:e>
                        <m:sup>
                          <m:r>
                            <a:rPr kumimoji="0" lang="en-US" altLang="zh-CN" sz="1600" b="1" i="1" u="none" strike="noStrike" kern="1200" cap="none" spc="0" normalizeH="0" baseline="0" noProof="0" smtClean="0">
                              <a:ln>
                                <a:noFill/>
                              </a:ln>
                              <a:solidFill>
                                <a:prstClr val="black"/>
                              </a:solidFill>
                              <a:effectLst/>
                              <a:uLnTx/>
                              <a:uFillTx/>
                              <a:latin typeface="Cambria Math"/>
                              <a:ea typeface="黑体" pitchFamily="49" charset="-122"/>
                              <a:cs typeface="+mn-cs"/>
                            </a:rPr>
                            <m:t>𝑻</m:t>
                          </m:r>
                        </m:sup>
                      </m:sSup>
                      <m:r>
                        <a:rPr kumimoji="0" lang="en-US" altLang="zh-CN" sz="1600" b="1" i="1" u="none" strike="noStrike" kern="1200" cap="none" spc="0" normalizeH="0" baseline="0" noProof="0" smtClean="0">
                          <a:ln>
                            <a:noFill/>
                          </a:ln>
                          <a:solidFill>
                            <a:prstClr val="black"/>
                          </a:solidFill>
                          <a:effectLst/>
                          <a:uLnTx/>
                          <a:uFillTx/>
                          <a:latin typeface="Cambria Math"/>
                          <a:ea typeface="Cambria Math"/>
                          <a:cs typeface="+mn-cs"/>
                        </a:rPr>
                        <m:t>×</m:t>
                      </m:r>
                      <m:r>
                        <a:rPr kumimoji="0" lang="en-US" altLang="zh-CN" sz="1600" b="1" i="1" u="none" strike="noStrike" kern="1200" cap="none" spc="0" normalizeH="0" baseline="0" noProof="0" smtClean="0">
                          <a:ln>
                            <a:noFill/>
                          </a:ln>
                          <a:solidFill>
                            <a:prstClr val="black"/>
                          </a:solidFill>
                          <a:effectLst/>
                          <a:uLnTx/>
                          <a:uFillTx/>
                          <a:latin typeface="Cambria Math"/>
                          <a:ea typeface="Cambria Math"/>
                          <a:cs typeface="+mn-cs"/>
                        </a:rPr>
                        <m:t>𝑿</m:t>
                      </m:r>
                      <m:r>
                        <a:rPr kumimoji="0" lang="en-US" altLang="zh-CN" sz="1600" b="1" i="1" u="none" strike="noStrike" kern="1200" cap="none" spc="0" normalizeH="0" baseline="0" noProof="0" smtClean="0">
                          <a:ln>
                            <a:noFill/>
                          </a:ln>
                          <a:solidFill>
                            <a:prstClr val="black"/>
                          </a:solidFill>
                          <a:effectLst/>
                          <a:uLnTx/>
                          <a:uFillTx/>
                          <a:latin typeface="Cambria Math"/>
                          <a:ea typeface="Cambria Math"/>
                          <a:cs typeface="+mn-cs"/>
                        </a:rPr>
                        <m:t>=</m:t>
                      </m:r>
                      <m:sSubSup>
                        <m:sSubSup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1600" b="0" i="1" u="none" strike="noStrike" kern="1200" cap="none" spc="0" normalizeH="0" baseline="0" noProof="0">
                              <a:ln>
                                <a:noFill/>
                              </a:ln>
                              <a:solidFill>
                                <a:prstClr val="black"/>
                              </a:solidFill>
                              <a:effectLst/>
                              <a:uLnTx/>
                              <a:uFillTx/>
                              <a:latin typeface="Cambria Math"/>
                              <a:cs typeface="+mn-cs"/>
                            </a:rPr>
                            <m:t>𝑣</m:t>
                          </m:r>
                        </m:e>
                        <m:sub>
                          <m:r>
                            <a:rPr kumimoji="0" lang="en-US" altLang="zh-CN" sz="1600" b="0" i="1" u="none" strike="noStrike" kern="1200" cap="none" spc="0" normalizeH="0" baseline="0" noProof="0">
                              <a:ln>
                                <a:noFill/>
                              </a:ln>
                              <a:solidFill>
                                <a:prstClr val="black"/>
                              </a:solidFill>
                              <a:effectLst/>
                              <a:uLnTx/>
                              <a:uFillTx/>
                              <a:latin typeface="Cambria Math"/>
                              <a:cs typeface="+mn-cs"/>
                            </a:rPr>
                            <m:t>𝑤</m:t>
                          </m:r>
                          <m:r>
                            <a:rPr kumimoji="0" lang="en-US" altLang="zh-CN" sz="1600" b="0" i="1" u="none" strike="noStrike" kern="1200" cap="none" spc="0" normalizeH="0" baseline="0" noProof="0" smtClean="0">
                              <a:ln>
                                <a:noFill/>
                              </a:ln>
                              <a:solidFill>
                                <a:prstClr val="black"/>
                              </a:solidFill>
                              <a:effectLst/>
                              <a:uLnTx/>
                              <a:uFillTx/>
                              <a:latin typeface="Cambria Math"/>
                              <a:cs typeface="+mn-cs"/>
                            </a:rPr>
                            <m:t>𝑘</m:t>
                          </m:r>
                        </m:sub>
                        <m:sup>
                          <m:r>
                            <a:rPr kumimoji="0" lang="en-US" altLang="zh-CN" sz="1600" b="0" i="1" u="none" strike="noStrike" kern="1200" cap="none" spc="0" normalizeH="0" baseline="0" noProof="0">
                              <a:ln>
                                <a:noFill/>
                              </a:ln>
                              <a:solidFill>
                                <a:prstClr val="black"/>
                              </a:solidFill>
                              <a:effectLst/>
                              <a:uLnTx/>
                              <a:uFillTx/>
                              <a:latin typeface="Cambria Math"/>
                              <a:cs typeface="+mn-cs"/>
                            </a:rPr>
                            <m:t>𝑇</m:t>
                          </m:r>
                        </m:sup>
                      </m:sSubSup>
                    </m:oMath>
                  </m:oMathPara>
                </a14:m>
                <a:endParaRPr kumimoji="0" lang="zh-CN" altLang="en-US" sz="1600" b="1"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7" name="矩形 16"/>
              <p:cNvSpPr>
                <a:spLocks noRot="1" noChangeAspect="1" noMove="1" noResize="1" noEditPoints="1" noAdjustHandles="1" noChangeArrowheads="1" noChangeShapeType="1" noTextEdit="1"/>
              </p:cNvSpPr>
              <p:nvPr/>
            </p:nvSpPr>
            <p:spPr>
              <a:xfrm>
                <a:off x="3082852" y="591201"/>
                <a:ext cx="2115836" cy="573555"/>
              </a:xfrm>
              <a:prstGeom prst="rect">
                <a:avLst/>
              </a:prstGeom>
              <a:blipFill rotWithShape="1">
                <a:blip r:embed="rId25"/>
                <a:stretch>
                  <a:fillRect l="-576" t="-2128" r="-2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047770" y="3500240"/>
                <a:ext cx="2470805" cy="34676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 </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𝑦</m:t>
                          </m:r>
                        </m:e>
                        <m:sub>
                          <m:r>
                            <a:rPr kumimoji="0" lang="en-US" altLang="zh-CN" sz="1400" b="0" i="1" u="none" strike="noStrike" kern="1200" cap="none" spc="0" normalizeH="0" baseline="0" noProof="0">
                              <a:ln>
                                <a:noFill/>
                              </a:ln>
                              <a:solidFill>
                                <a:prstClr val="black"/>
                              </a:solidFill>
                              <a:effectLst/>
                              <a:uLnTx/>
                              <a:uFillTx/>
                              <a:latin typeface="Cambria Math"/>
                              <a:ea typeface="黑体" pitchFamily="49" charset="-122"/>
                              <a:cs typeface="+mn-cs"/>
                            </a:rPr>
                            <m:t>𝑘</m:t>
                          </m:r>
                        </m:sub>
                      </m:sSub>
                      <m:r>
                        <a:rPr kumimoji="0" lang="en-US" altLang="zh-CN" sz="1400" b="0" i="1" u="none" strike="noStrike" kern="1200" cap="none" spc="0" normalizeH="0" baseline="0" noProof="0" smtClean="0">
                          <a:ln>
                            <a:noFill/>
                          </a:ln>
                          <a:solidFill>
                            <a:prstClr val="black"/>
                          </a:solidFill>
                          <a:effectLst/>
                          <a:uLnTx/>
                          <a:uFillTx/>
                          <a:latin typeface="Cambria Math"/>
                          <a:ea typeface="黑体" pitchFamily="49" charset="-122"/>
                          <a:cs typeface="+mn-cs"/>
                        </a:rPr>
                        <m:t>=</m:t>
                      </m:r>
                      <m:sSub>
                        <m:sSubPr>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400" b="0" i="1" u="none" strike="noStrike" kern="1200" cap="none" spc="0" normalizeH="0" baseline="0" noProof="0" smtClean="0">
                              <a:ln>
                                <a:noFill/>
                              </a:ln>
                              <a:solidFill>
                                <a:prstClr val="black"/>
                              </a:solidFill>
                              <a:effectLst/>
                              <a:uLnTx/>
                              <a:uFillTx/>
                              <a:latin typeface="Cambria Math"/>
                              <a:ea typeface="黑体" pitchFamily="49" charset="-122"/>
                              <a:cs typeface="+mn-cs"/>
                            </a:rPr>
                            <m:t>(</m:t>
                          </m:r>
                          <m:sSubSup>
                            <m:sSubSup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1400" b="0" i="1" u="none" strike="noStrike" kern="1200" cap="none" spc="0" normalizeH="0" baseline="0" noProof="0">
                                  <a:ln>
                                    <a:noFill/>
                                  </a:ln>
                                  <a:solidFill>
                                    <a:prstClr val="black"/>
                                  </a:solidFill>
                                  <a:effectLst/>
                                  <a:uLnTx/>
                                  <a:uFillTx/>
                                  <a:latin typeface="Cambria Math"/>
                                  <a:cs typeface="+mn-cs"/>
                                </a:rPr>
                                <m:t>𝑣</m:t>
                              </m:r>
                            </m:e>
                            <m:sub>
                              <m:r>
                                <a:rPr kumimoji="0" lang="en-US" altLang="zh-CN" sz="1400" b="0" i="1" u="none" strike="noStrike" kern="1200" cap="none" spc="0" normalizeH="0" baseline="0" noProof="0">
                                  <a:ln>
                                    <a:noFill/>
                                  </a:ln>
                                  <a:solidFill>
                                    <a:prstClr val="black"/>
                                  </a:solidFill>
                                  <a:effectLst/>
                                  <a:uLnTx/>
                                  <a:uFillTx/>
                                  <a:latin typeface="Cambria Math"/>
                                  <a:cs typeface="+mn-cs"/>
                                </a:rPr>
                                <m:t>𝑤</m:t>
                              </m:r>
                              <m:r>
                                <a:rPr kumimoji="0" lang="en-US" altLang="zh-CN" sz="1400" b="0" i="1" u="none" strike="noStrike" kern="1200" cap="none" spc="0" normalizeH="0" baseline="0" noProof="0" smtClean="0">
                                  <a:ln>
                                    <a:noFill/>
                                  </a:ln>
                                  <a:solidFill>
                                    <a:prstClr val="black"/>
                                  </a:solidFill>
                                  <a:effectLst/>
                                  <a:uLnTx/>
                                  <a:uFillTx/>
                                  <a:latin typeface="Cambria Math"/>
                                  <a:cs typeface="+mn-cs"/>
                                </a:rPr>
                                <m:t>𝑘</m:t>
                              </m:r>
                            </m:sub>
                            <m:sup>
                              <m:r>
                                <a:rPr kumimoji="0" lang="en-US" altLang="zh-CN" sz="1400" b="0" i="1" u="none" strike="noStrike" kern="1200" cap="none" spc="0" normalizeH="0" baseline="0" noProof="0">
                                  <a:ln>
                                    <a:noFill/>
                                  </a:ln>
                                  <a:solidFill>
                                    <a:prstClr val="black"/>
                                  </a:solidFill>
                                  <a:effectLst/>
                                  <a:uLnTx/>
                                  <a:uFillTx/>
                                  <a:latin typeface="Cambria Math"/>
                                  <a:cs typeface="+mn-cs"/>
                                </a:rPr>
                                <m:t>𝑇</m:t>
                              </m:r>
                            </m:sup>
                          </m:sSubSup>
                          <m:r>
                            <a:rPr kumimoji="0" lang="en-US" altLang="zh-CN" sz="1400" b="0" i="1" u="none" strike="noStrike" kern="1200" cap="none" spc="0" normalizeH="0" baseline="0" noProof="0" smtClean="0">
                              <a:ln>
                                <a:noFill/>
                              </a:ln>
                              <a:solidFill>
                                <a:prstClr val="black"/>
                              </a:solidFill>
                              <a:effectLst/>
                              <a:uLnTx/>
                              <a:uFillTx/>
                              <a:latin typeface="Cambria Math"/>
                              <a:ea typeface="黑体" pitchFamily="49" charset="-122"/>
                              <a:cs typeface="+mn-cs"/>
                            </a:rPr>
                            <m:t>)</m:t>
                          </m:r>
                        </m:e>
                        <m:sub>
                          <m:r>
                            <a:rPr kumimoji="0" lang="en-US" altLang="zh-CN" sz="1400" b="0" i="1" u="none" strike="noStrike" kern="1200" cap="none" spc="0" normalizeH="0" baseline="0" noProof="0" smtClean="0">
                              <a:ln>
                                <a:noFill/>
                              </a:ln>
                              <a:solidFill>
                                <a:prstClr val="black"/>
                              </a:solidFill>
                              <a:effectLst/>
                              <a:uLnTx/>
                              <a:uFillTx/>
                              <a:latin typeface="Cambria Math"/>
                              <a:ea typeface="黑体" pitchFamily="49" charset="-122"/>
                              <a:cs typeface="+mn-cs"/>
                            </a:rPr>
                            <m:t>1</m:t>
                          </m:r>
                          <m:r>
                            <a:rPr kumimoji="0" lang="en-US" altLang="zh-CN" sz="1400" b="0" i="1" u="none" strike="noStrike" kern="1200" cap="none" spc="0" normalizeH="0" baseline="0" noProof="0" smtClean="0">
                              <a:ln>
                                <a:noFill/>
                              </a:ln>
                              <a:solidFill>
                                <a:prstClr val="black"/>
                              </a:solidFill>
                              <a:effectLst/>
                              <a:uLnTx/>
                              <a:uFillTx/>
                              <a:latin typeface="Cambria Math"/>
                              <a:ea typeface="Cambria Math"/>
                              <a:cs typeface="+mn-cs"/>
                            </a:rPr>
                            <m:t>×</m:t>
                          </m:r>
                          <m:r>
                            <a:rPr kumimoji="0" lang="en-US" altLang="zh-CN" sz="1400" b="0" i="1" u="none" strike="noStrike" kern="1200" cap="none" spc="0" normalizeH="0" baseline="0" noProof="0" smtClean="0">
                              <a:ln>
                                <a:noFill/>
                              </a:ln>
                              <a:solidFill>
                                <a:prstClr val="black"/>
                              </a:solidFill>
                              <a:effectLst/>
                              <a:uLnTx/>
                              <a:uFillTx/>
                              <a:latin typeface="Cambria Math"/>
                              <a:ea typeface="Cambria Math"/>
                              <a:cs typeface="+mn-cs"/>
                            </a:rPr>
                            <m:t>𝑁</m:t>
                          </m:r>
                        </m:sub>
                      </m:sSub>
                      <m:r>
                        <a:rPr kumimoji="0" lang="en-US" altLang="zh-CN" sz="1400" b="0" i="0" u="none" strike="noStrike" kern="1200" cap="none" spc="0" normalizeH="0" baseline="0" noProof="0" dirty="0">
                          <a:ln>
                            <a:noFill/>
                          </a:ln>
                          <a:solidFill>
                            <a:prstClr val="black"/>
                          </a:solidFill>
                          <a:effectLst/>
                          <a:uLnTx/>
                          <a:uFillTx/>
                          <a:latin typeface="Cambria Math"/>
                          <a:ea typeface="黑体" pitchFamily="49" charset="-122"/>
                          <a:cs typeface="+mn-cs"/>
                        </a:rPr>
                        <m:t>×</m:t>
                      </m:r>
                      <m:sSub>
                        <m:sSubPr>
                          <m:ctrlPr>
                            <a:rPr kumimoji="0" lang="en-US" altLang="zh-CN" sz="1400" b="0" i="1" u="none" strike="noStrike" kern="1200" cap="none" spc="0" normalizeH="0" baseline="0" noProof="0" dirty="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400" b="0" i="1" u="none" strike="noStrike" kern="1200" cap="none" spc="0" normalizeH="0" baseline="0" noProof="0" dirty="0" smtClean="0">
                              <a:ln>
                                <a:noFill/>
                              </a:ln>
                              <a:solidFill>
                                <a:prstClr val="black"/>
                              </a:solidFill>
                              <a:effectLst/>
                              <a:uLnTx/>
                              <a:uFillTx/>
                              <a:latin typeface="Cambria Math"/>
                              <a:ea typeface="黑体" pitchFamily="49" charset="-122"/>
                              <a:cs typeface="+mn-cs"/>
                            </a:rPr>
                            <m:t>(</m:t>
                          </m:r>
                          <m:sSubSup>
                            <m:sSubSupPr>
                              <m:ctrlPr>
                                <a:rPr kumimoji="0" lang="zh-CN" altLang="en-US"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1400" b="0" i="1" u="none" strike="noStrike" kern="1200" cap="none" spc="0" normalizeH="0" baseline="0" noProof="0" smtClean="0">
                                  <a:ln>
                                    <a:noFill/>
                                  </a:ln>
                                  <a:solidFill>
                                    <a:prstClr val="black"/>
                                  </a:solidFill>
                                  <a:effectLst/>
                                  <a:uLnTx/>
                                  <a:uFillTx/>
                                  <a:latin typeface="Cambria Math"/>
                                  <a:cs typeface="+mn-cs"/>
                                </a:rPr>
                                <m:t>𝑊</m:t>
                              </m:r>
                              <m:r>
                                <a:rPr kumimoji="0" lang="en-US" altLang="zh-CN" sz="1400" b="0" i="1" u="none" strike="noStrike" kern="1200" cap="none" spc="0" normalizeH="0" baseline="0" noProof="0">
                                  <a:ln>
                                    <a:noFill/>
                                  </a:ln>
                                  <a:solidFill>
                                    <a:prstClr val="black"/>
                                  </a:solidFill>
                                  <a:effectLst/>
                                  <a:uLnTx/>
                                  <a:uFillTx/>
                                  <a:latin typeface="Cambria Math"/>
                                  <a:cs typeface="+mn-cs"/>
                                </a:rPr>
                                <m:t>′</m:t>
                              </m:r>
                            </m:e>
                            <m:sub>
                              <m:r>
                                <a:rPr kumimoji="0" lang="en-US" altLang="zh-CN" sz="1400" b="0" i="1" u="none" strike="noStrike" kern="1200" cap="none" spc="0" normalizeH="0" baseline="0" noProof="0" smtClean="0">
                                  <a:ln>
                                    <a:noFill/>
                                  </a:ln>
                                  <a:solidFill>
                                    <a:prstClr val="black"/>
                                  </a:solidFill>
                                  <a:effectLst/>
                                  <a:uLnTx/>
                                  <a:uFillTx/>
                                  <a:latin typeface="Cambria Math"/>
                                  <a:cs typeface="+mn-cs"/>
                                </a:rPr>
                                <m:t>(:,</m:t>
                              </m:r>
                              <m:r>
                                <a:rPr kumimoji="0" lang="en-US" altLang="zh-CN" sz="1400" b="0" i="1" u="none" strike="noStrike" kern="1200" cap="none" spc="0" normalizeH="0" baseline="0" noProof="0" smtClean="0">
                                  <a:ln>
                                    <a:noFill/>
                                  </a:ln>
                                  <a:solidFill>
                                    <a:prstClr val="black"/>
                                  </a:solidFill>
                                  <a:effectLst/>
                                  <a:uLnTx/>
                                  <a:uFillTx/>
                                  <a:latin typeface="Cambria Math"/>
                                  <a:cs typeface="+mn-cs"/>
                                </a:rPr>
                                <m:t>𝑘</m:t>
                              </m:r>
                              <m:r>
                                <a:rPr kumimoji="0" lang="en-US" altLang="zh-CN" sz="1400" b="0" i="1" u="none" strike="noStrike" kern="1200" cap="none" spc="0" normalizeH="0" baseline="0" noProof="0" smtClean="0">
                                  <a:ln>
                                    <a:noFill/>
                                  </a:ln>
                                  <a:solidFill>
                                    <a:prstClr val="black"/>
                                  </a:solidFill>
                                  <a:effectLst/>
                                  <a:uLnTx/>
                                  <a:uFillTx/>
                                  <a:latin typeface="Cambria Math"/>
                                  <a:cs typeface="+mn-cs"/>
                                </a:rPr>
                                <m:t>)</m:t>
                              </m:r>
                            </m:sub>
                            <m:sup/>
                          </m:sSubSup>
                          <m:r>
                            <m:rPr>
                              <m:nor/>
                            </m:rPr>
                            <a:rPr kumimoji="0" lang="zh-CN" altLang="en-US" sz="1400" b="0" i="0" u="none" strike="noStrike" kern="1200" cap="none" spc="0" normalizeH="0" baseline="0" noProof="0">
                              <a:ln>
                                <a:noFill/>
                              </a:ln>
                              <a:solidFill>
                                <a:prstClr val="black"/>
                              </a:solidFill>
                              <a:effectLst/>
                              <a:uLnTx/>
                              <a:uFillTx/>
                              <a:latin typeface="Times New Roman"/>
                              <a:ea typeface="黑体"/>
                              <a:cs typeface="+mn-cs"/>
                            </a:rPr>
                            <m:t> </m:t>
                          </m:r>
                          <m:r>
                            <a:rPr kumimoji="0" lang="en-US" altLang="zh-CN" sz="1400" b="0" i="1" u="none" strike="noStrike" kern="1200" cap="none" spc="0" normalizeH="0" baseline="0" noProof="0" dirty="0" smtClean="0">
                              <a:ln>
                                <a:noFill/>
                              </a:ln>
                              <a:solidFill>
                                <a:prstClr val="black"/>
                              </a:solidFill>
                              <a:effectLst/>
                              <a:uLnTx/>
                              <a:uFillTx/>
                              <a:latin typeface="Cambria Math"/>
                              <a:ea typeface="黑体" pitchFamily="49" charset="-122"/>
                              <a:cs typeface="+mn-cs"/>
                            </a:rPr>
                            <m:t>)</m:t>
                          </m:r>
                        </m:e>
                        <m:sub>
                          <m:r>
                            <a:rPr kumimoji="0" lang="en-US" altLang="zh-CN" sz="1400" b="0" i="1" u="none" strike="noStrike" kern="1200" cap="none" spc="0" normalizeH="0" baseline="0" noProof="0" dirty="0" smtClean="0">
                              <a:ln>
                                <a:noFill/>
                              </a:ln>
                              <a:solidFill>
                                <a:prstClr val="black"/>
                              </a:solidFill>
                              <a:effectLst/>
                              <a:uLnTx/>
                              <a:uFillTx/>
                              <a:latin typeface="Cambria Math"/>
                              <a:ea typeface="黑体" pitchFamily="49" charset="-122"/>
                              <a:cs typeface="+mn-cs"/>
                            </a:rPr>
                            <m:t>𝑁</m:t>
                          </m:r>
                          <m:r>
                            <a:rPr kumimoji="0" lang="en-US" altLang="zh-CN" sz="1400" b="0" i="1" u="none" strike="noStrike" kern="1200" cap="none" spc="0" normalizeH="0" baseline="0" noProof="0" dirty="0" smtClean="0">
                              <a:ln>
                                <a:noFill/>
                              </a:ln>
                              <a:solidFill>
                                <a:prstClr val="black"/>
                              </a:solidFill>
                              <a:effectLst/>
                              <a:uLnTx/>
                              <a:uFillTx/>
                              <a:latin typeface="Cambria Math"/>
                              <a:ea typeface="Cambria Math"/>
                              <a:cs typeface="+mn-cs"/>
                            </a:rPr>
                            <m:t>×1</m:t>
                          </m:r>
                        </m:sub>
                      </m:sSub>
                    </m:oMath>
                  </m:oMathPara>
                </a14:m>
                <a:endParaRPr kumimoji="0" lang="zh-CN" altLang="en-US" sz="14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20" name="矩形 19"/>
              <p:cNvSpPr>
                <a:spLocks noRot="1" noChangeAspect="1" noMove="1" noResize="1" noEditPoints="1" noAdjustHandles="1" noChangeArrowheads="1" noChangeShapeType="1" noTextEdit="1"/>
              </p:cNvSpPr>
              <p:nvPr/>
            </p:nvSpPr>
            <p:spPr>
              <a:xfrm>
                <a:off x="6052578" y="2625179"/>
                <a:ext cx="2461187" cy="338491"/>
              </a:xfrm>
              <a:prstGeom prst="rect">
                <a:avLst/>
              </a:prstGeom>
              <a:blipFill rotWithShape="1">
                <a:blip r:embed="rId26"/>
                <a:stretch>
                  <a:fillRect b="-5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8322614" y="3809908"/>
                <a:ext cx="797782" cy="51898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fPr>
                        <m:num>
                          <m:sSup>
                            <m:sSup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pPr>
                            <m:e>
                              <m:r>
                                <a:rPr kumimoji="0" lang="en-US" altLang="zh-CN" sz="1200" b="0" i="1" u="none" strike="noStrike" kern="1200" cap="none" spc="0" normalizeH="0" baseline="0" noProof="0" smtClean="0">
                                  <a:ln>
                                    <a:noFill/>
                                  </a:ln>
                                  <a:solidFill>
                                    <a:prstClr val="black"/>
                                  </a:solidFill>
                                  <a:effectLst/>
                                  <a:uLnTx/>
                                  <a:uFillTx/>
                                  <a:latin typeface="Cambria Math"/>
                                  <a:ea typeface="黑体" pitchFamily="49" charset="-122"/>
                                  <a:cs typeface="+mn-cs"/>
                                </a:rPr>
                                <m:t>𝑒</m:t>
                              </m:r>
                            </m:e>
                            <m:sup>
                              <m:sSub>
                                <m:sSubPr>
                                  <m:ctrlP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 </m:t>
                                  </m:r>
                                  <m: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𝑦</m:t>
                                  </m:r>
                                </m:e>
                                <m:sub>
                                  <m:r>
                                    <a:rPr kumimoji="0" lang="en-US" altLang="zh-CN" sz="1200" b="0" i="1" u="none" strike="noStrike" kern="1200" cap="none" spc="0" normalizeH="0" baseline="0" noProof="0">
                                      <a:ln>
                                        <a:noFill/>
                                      </a:ln>
                                      <a:solidFill>
                                        <a:prstClr val="black"/>
                                      </a:solidFill>
                                      <a:effectLst/>
                                      <a:uLnTx/>
                                      <a:uFillTx/>
                                      <a:latin typeface="Cambria Math"/>
                                      <a:ea typeface="黑体" pitchFamily="49" charset="-122"/>
                                      <a:cs typeface="+mn-cs"/>
                                    </a:rPr>
                                    <m:t>𝑘</m:t>
                                  </m:r>
                                </m:sub>
                              </m:sSub>
                            </m:sup>
                          </m:sSup>
                        </m:num>
                        <m:den>
                          <m:nary>
                            <m:naryPr>
                              <m:chr m:val="∑"/>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naryPr>
                            <m:sub>
                              <m:r>
                                <m:rPr>
                                  <m:brk m:alnAt="23"/>
                                </m:rPr>
                                <a:rPr kumimoji="0" lang="en-US" altLang="zh-CN" sz="1200" b="0" i="1" u="none" strike="noStrike" kern="1200" cap="none" spc="0" normalizeH="0" baseline="0" noProof="0" smtClean="0">
                                  <a:ln>
                                    <a:noFill/>
                                  </a:ln>
                                  <a:solidFill>
                                    <a:prstClr val="black"/>
                                  </a:solidFill>
                                  <a:effectLst/>
                                  <a:uLnTx/>
                                  <a:uFillTx/>
                                  <a:latin typeface="Cambria Math"/>
                                  <a:ea typeface="黑体" pitchFamily="49" charset="-122"/>
                                  <a:cs typeface="+mn-cs"/>
                                </a:rPr>
                                <m:t>𝑗</m:t>
                              </m:r>
                              <m:r>
                                <a:rPr kumimoji="0" lang="en-US" altLang="zh-CN" sz="1200" b="0" i="1" u="none" strike="noStrike" kern="1200" cap="none" spc="0" normalizeH="0" baseline="0" noProof="0" smtClean="0">
                                  <a:ln>
                                    <a:noFill/>
                                  </a:ln>
                                  <a:solidFill>
                                    <a:prstClr val="black"/>
                                  </a:solidFill>
                                  <a:effectLst/>
                                  <a:uLnTx/>
                                  <a:uFillTx/>
                                  <a:latin typeface="Cambria Math"/>
                                  <a:ea typeface="黑体" pitchFamily="49" charset="-122"/>
                                  <a:cs typeface="+mn-cs"/>
                                </a:rPr>
                                <m:t>=1</m:t>
                              </m:r>
                            </m:sub>
                            <m:sup>
                              <m:r>
                                <a:rPr kumimoji="0" lang="en-US" altLang="zh-CN" sz="1200" b="0" i="1" u="none" strike="noStrike" kern="1200" cap="none" spc="0" normalizeH="0" baseline="0" noProof="0" smtClean="0">
                                  <a:ln>
                                    <a:noFill/>
                                  </a:ln>
                                  <a:solidFill>
                                    <a:prstClr val="black"/>
                                  </a:solidFill>
                                  <a:effectLst/>
                                  <a:uLnTx/>
                                  <a:uFillTx/>
                                  <a:latin typeface="Cambria Math"/>
                                  <a:ea typeface="黑体" pitchFamily="49" charset="-122"/>
                                  <a:cs typeface="+mn-cs"/>
                                </a:rPr>
                                <m:t>𝑉</m:t>
                              </m:r>
                            </m:sup>
                            <m:e>
                              <m:sSup>
                                <m:sSupPr>
                                  <m:ctrlP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ctrlPr>
                                </m:sSupPr>
                                <m:e>
                                  <m:r>
                                    <a:rPr kumimoji="0" lang="en-US" altLang="zh-CN" sz="1200" b="0" i="1" u="none" strike="noStrike" kern="1200" cap="none" spc="0" normalizeH="0" baseline="0" noProof="0">
                                      <a:ln>
                                        <a:noFill/>
                                      </a:ln>
                                      <a:solidFill>
                                        <a:prstClr val="black"/>
                                      </a:solidFill>
                                      <a:effectLst/>
                                      <a:uLnTx/>
                                      <a:uFillTx/>
                                      <a:latin typeface="Cambria Math"/>
                                      <a:ea typeface="黑体" pitchFamily="49" charset="-122"/>
                                      <a:cs typeface="+mn-cs"/>
                                    </a:rPr>
                                    <m:t>𝑒</m:t>
                                  </m:r>
                                </m:e>
                                <m:sup>
                                  <m:sSub>
                                    <m:sSubPr>
                                      <m:ctrlP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 </m:t>
                                      </m:r>
                                      <m: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𝑦</m:t>
                                      </m:r>
                                    </m:e>
                                    <m:sub>
                                      <m:r>
                                        <a:rPr kumimoji="0" lang="en-US" altLang="zh-CN" sz="1200" b="0" i="1" u="none" strike="noStrike" kern="1200" cap="none" spc="0" normalizeH="0" baseline="0" noProof="0" smtClean="0">
                                          <a:ln>
                                            <a:noFill/>
                                          </a:ln>
                                          <a:solidFill>
                                            <a:prstClr val="black"/>
                                          </a:solidFill>
                                          <a:effectLst/>
                                          <a:uLnTx/>
                                          <a:uFillTx/>
                                          <a:latin typeface="Cambria Math"/>
                                          <a:ea typeface="黑体" pitchFamily="49" charset="-122"/>
                                          <a:cs typeface="+mn-cs"/>
                                        </a:rPr>
                                        <m:t>𝑗</m:t>
                                      </m:r>
                                    </m:sub>
                                  </m:sSub>
                                </m:sup>
                              </m:sSup>
                            </m:e>
                          </m:nary>
                        </m:den>
                      </m:f>
                    </m:oMath>
                  </m:oMathPara>
                </a14:m>
                <a:endParaRPr kumimoji="0" lang="zh-CN" altLang="en-US" sz="12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95" name="矩形 94"/>
              <p:cNvSpPr>
                <a:spLocks noRot="1" noChangeAspect="1" noMove="1" noResize="1" noEditPoints="1" noAdjustHandles="1" noChangeArrowheads="1" noChangeShapeType="1" noTextEdit="1"/>
              </p:cNvSpPr>
              <p:nvPr/>
            </p:nvSpPr>
            <p:spPr>
              <a:xfrm>
                <a:off x="8324217" y="2857431"/>
                <a:ext cx="794576" cy="518988"/>
              </a:xfrm>
              <a:prstGeom prst="rect">
                <a:avLst/>
              </a:prstGeom>
              <a:blipFill rotWithShape="1">
                <a:blip r:embed="rId27"/>
                <a:stretch>
                  <a:fillRect l="-24615" t="-10588" b="-8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1762413" y="4497605"/>
                <a:ext cx="168565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a:ea typeface="黑体" pitchFamily="49" charset="-122"/>
                    <a:cs typeface="+mn-cs"/>
                  </a:rPr>
                  <a:t>输入单词的</a:t>
                </a:r>
                <a14:m>
                  <m:oMath xmlns:m="http://schemas.openxmlformats.org/officeDocument/2006/math">
                    <m: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𝑁</m:t>
                    </m:r>
                  </m:oMath>
                </a14:m>
                <a:r>
                  <a:rPr kumimoji="0" lang="zh-CN" altLang="en-US" sz="1200" b="0" i="0" u="none" strike="noStrike" kern="1200" cap="none" spc="0" normalizeH="0" baseline="0" noProof="0" dirty="0">
                    <a:ln>
                      <a:noFill/>
                    </a:ln>
                    <a:solidFill>
                      <a:prstClr val="black"/>
                    </a:solidFill>
                    <a:effectLst/>
                    <a:uLnTx/>
                    <a:uFillTx/>
                    <a:latin typeface="Times New Roman"/>
                    <a:ea typeface="黑体" pitchFamily="49" charset="-122"/>
                    <a:cs typeface="+mn-cs"/>
                  </a:rPr>
                  <a:t>维词向量</a:t>
                </a:r>
                <a:endParaRPr kumimoji="0" lang="en-US" altLang="zh-CN" sz="12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51" name="矩形 50"/>
              <p:cNvSpPr>
                <a:spLocks noRot="1" noChangeAspect="1" noMove="1" noResize="1" noEditPoints="1" noAdjustHandles="1" noChangeArrowheads="1" noChangeShapeType="1" noTextEdit="1"/>
              </p:cNvSpPr>
              <p:nvPr/>
            </p:nvSpPr>
            <p:spPr>
              <a:xfrm>
                <a:off x="1762413" y="3373203"/>
                <a:ext cx="1685654" cy="276999"/>
              </a:xfrm>
              <a:prstGeom prst="rect">
                <a:avLst/>
              </a:prstGeom>
              <a:blipFill rotWithShape="1">
                <a:blip r:embed="rId28"/>
                <a:stretch>
                  <a:fillRect t="-2174"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矩形 99"/>
              <p:cNvSpPr/>
              <p:nvPr/>
            </p:nvSpPr>
            <p:spPr>
              <a:xfrm>
                <a:off x="1748249" y="4738082"/>
                <a:ext cx="143827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200" b="0" i="1" u="none" strike="noStrike" kern="1200" cap="none" spc="0" normalizeH="0" baseline="0" noProof="0">
                          <a:ln>
                            <a:noFill/>
                          </a:ln>
                          <a:solidFill>
                            <a:prstClr val="black"/>
                          </a:solidFill>
                          <a:effectLst/>
                          <a:uLnTx/>
                          <a:uFillTx/>
                          <a:latin typeface="Cambria Math"/>
                          <a:cs typeface="+mn-cs"/>
                        </a:rPr>
                        <m:t>{</m:t>
                      </m:r>
                      <m:sSub>
                        <m:sSubPr>
                          <m:ctrlPr>
                            <a:rPr kumimoji="0" lang="en-US" altLang="zh-CN" sz="1200" b="0" i="1" u="none" strike="noStrike" kern="1200" cap="none" spc="0" normalizeH="0" baseline="0" noProof="0">
                              <a:ln>
                                <a:noFill/>
                              </a:ln>
                              <a:solidFill>
                                <a:srgbClr val="C00000"/>
                              </a:solidFill>
                              <a:effectLst/>
                              <a:uLnTx/>
                              <a:uFillTx/>
                              <a:latin typeface="Cambria Math" panose="02040503050406030204" pitchFamily="18" charset="0"/>
                              <a:ea typeface="黑体" pitchFamily="49" charset="-122"/>
                              <a:cs typeface="+mn-cs"/>
                            </a:rPr>
                          </m:ctrlPr>
                        </m:sSubPr>
                        <m:e>
                          <m:r>
                            <a:rPr kumimoji="0" lang="en-US" altLang="zh-CN" sz="1200" b="0" i="1" u="none" strike="noStrike" kern="1200" cap="none" spc="0" normalizeH="0" baseline="0" noProof="0">
                              <a:ln>
                                <a:noFill/>
                              </a:ln>
                              <a:solidFill>
                                <a:srgbClr val="C00000"/>
                              </a:solidFill>
                              <a:effectLst/>
                              <a:uLnTx/>
                              <a:uFillTx/>
                              <a:latin typeface="Cambria Math" panose="02040503050406030204" pitchFamily="18" charset="0"/>
                              <a:ea typeface="黑体" pitchFamily="49" charset="-122"/>
                              <a:cs typeface="+mn-cs"/>
                            </a:rPr>
                            <m:t>𝑤</m:t>
                          </m:r>
                        </m:e>
                        <m:sub>
                          <m:r>
                            <a:rPr kumimoji="0" lang="en-US" altLang="zh-CN" sz="1200" b="0" i="1" u="none" strike="noStrike" kern="1200" cap="none" spc="0" normalizeH="0" baseline="0" noProof="0">
                              <a:ln>
                                <a:noFill/>
                              </a:ln>
                              <a:solidFill>
                                <a:srgbClr val="C00000"/>
                              </a:solidFill>
                              <a:effectLst/>
                              <a:uLnTx/>
                              <a:uFillTx/>
                              <a:latin typeface="Cambria Math"/>
                              <a:ea typeface="黑体" pitchFamily="49" charset="-122"/>
                              <a:cs typeface="+mn-cs"/>
                            </a:rPr>
                            <m:t>𝑘</m:t>
                          </m:r>
                          <m:r>
                            <a:rPr kumimoji="0" lang="en-US" altLang="zh-CN" sz="1200" b="0" i="1" u="none" strike="noStrike" kern="1200" cap="none" spc="0" normalizeH="0" baseline="0" noProof="0">
                              <a:ln>
                                <a:noFill/>
                              </a:ln>
                              <a:solidFill>
                                <a:srgbClr val="C00000"/>
                              </a:solidFill>
                              <a:effectLst/>
                              <a:uLnTx/>
                              <a:uFillTx/>
                              <a:latin typeface="Cambria Math" panose="02040503050406030204" pitchFamily="18" charset="0"/>
                              <a:ea typeface="黑体" pitchFamily="49" charset="-122"/>
                              <a:cs typeface="+mn-cs"/>
                            </a:rPr>
                            <m:t>1</m:t>
                          </m:r>
                        </m:sub>
                      </m:sSub>
                      <m:r>
                        <a:rPr kumimoji="0" lang="en-US" altLang="zh-CN" sz="1200" b="0" i="1" u="none" strike="noStrike" kern="1200" cap="none" spc="0" normalizeH="0" baseline="0" noProof="0">
                          <a:ln>
                            <a:noFill/>
                          </a:ln>
                          <a:solidFill>
                            <a:srgbClr val="C00000"/>
                          </a:solidFill>
                          <a:effectLst/>
                          <a:uLnTx/>
                          <a:uFillTx/>
                          <a:latin typeface="Cambria Math"/>
                          <a:ea typeface="黑体" pitchFamily="49" charset="-122"/>
                          <a:cs typeface="+mn-cs"/>
                        </a:rPr>
                        <m:t>,</m:t>
                      </m:r>
                      <m:sSub>
                        <m:sSubPr>
                          <m:ctrlPr>
                            <a:rPr kumimoji="0" lang="en-US" altLang="zh-CN" sz="1200" b="0" i="1" u="none" strike="noStrike" kern="1200" cap="none" spc="0" normalizeH="0" baseline="0" noProof="0">
                              <a:ln>
                                <a:noFill/>
                              </a:ln>
                              <a:solidFill>
                                <a:srgbClr val="C00000"/>
                              </a:solidFill>
                              <a:effectLst/>
                              <a:uLnTx/>
                              <a:uFillTx/>
                              <a:latin typeface="Cambria Math" panose="02040503050406030204" pitchFamily="18" charset="0"/>
                              <a:ea typeface="黑体" pitchFamily="49" charset="-122"/>
                              <a:cs typeface="+mn-cs"/>
                            </a:rPr>
                          </m:ctrlPr>
                        </m:sSubPr>
                        <m:e>
                          <m:r>
                            <a:rPr kumimoji="0" lang="en-US" altLang="zh-CN" sz="1200" b="0" i="1" u="none" strike="noStrike" kern="1200" cap="none" spc="0" normalizeH="0" baseline="0" noProof="0">
                              <a:ln>
                                <a:noFill/>
                              </a:ln>
                              <a:solidFill>
                                <a:srgbClr val="C00000"/>
                              </a:solidFill>
                              <a:effectLst/>
                              <a:uLnTx/>
                              <a:uFillTx/>
                              <a:latin typeface="Cambria Math" panose="02040503050406030204" pitchFamily="18" charset="0"/>
                              <a:ea typeface="黑体" pitchFamily="49" charset="-122"/>
                              <a:cs typeface="+mn-cs"/>
                            </a:rPr>
                            <m:t>𝑤</m:t>
                          </m:r>
                        </m:e>
                        <m:sub>
                          <m:r>
                            <a:rPr kumimoji="0" lang="en-US" altLang="zh-CN" sz="1200" b="0" i="1" u="none" strike="noStrike" kern="1200" cap="none" spc="0" normalizeH="0" baseline="0" noProof="0">
                              <a:ln>
                                <a:noFill/>
                              </a:ln>
                              <a:solidFill>
                                <a:srgbClr val="C00000"/>
                              </a:solidFill>
                              <a:effectLst/>
                              <a:uLnTx/>
                              <a:uFillTx/>
                              <a:latin typeface="Cambria Math"/>
                              <a:ea typeface="黑体" pitchFamily="49" charset="-122"/>
                              <a:cs typeface="+mn-cs"/>
                            </a:rPr>
                            <m:t>𝑘</m:t>
                          </m:r>
                          <m:r>
                            <a:rPr kumimoji="0" lang="en-US" altLang="zh-CN" sz="1200" b="0" i="1" u="none" strike="noStrike" kern="1200" cap="none" spc="0" normalizeH="0" baseline="0" noProof="0">
                              <a:ln>
                                <a:noFill/>
                              </a:ln>
                              <a:solidFill>
                                <a:srgbClr val="C00000"/>
                              </a:solidFill>
                              <a:effectLst/>
                              <a:uLnTx/>
                              <a:uFillTx/>
                              <a:latin typeface="Cambria Math" panose="02040503050406030204" pitchFamily="18" charset="0"/>
                              <a:ea typeface="黑体" pitchFamily="49" charset="-122"/>
                              <a:cs typeface="+mn-cs"/>
                            </a:rPr>
                            <m:t>2</m:t>
                          </m:r>
                        </m:sub>
                      </m:sSub>
                      <m:r>
                        <a:rPr kumimoji="0" lang="en-US" altLang="zh-CN" sz="1200" b="0" i="1" u="none" strike="noStrike" kern="1200" cap="none" spc="0" normalizeH="0" baseline="0" noProof="0">
                          <a:ln>
                            <a:noFill/>
                          </a:ln>
                          <a:solidFill>
                            <a:srgbClr val="C00000"/>
                          </a:solidFill>
                          <a:effectLst/>
                          <a:uLnTx/>
                          <a:uFillTx/>
                          <a:latin typeface="Cambria Math"/>
                          <a:ea typeface="黑体" pitchFamily="49" charset="-122"/>
                          <a:cs typeface="+mn-cs"/>
                        </a:rPr>
                        <m:t>,</m:t>
                      </m:r>
                      <m:r>
                        <a:rPr kumimoji="0" lang="en-US" altLang="zh-CN" sz="1200" b="0" i="1" u="none" strike="noStrike" kern="1200" cap="none" spc="0" normalizeH="0" baseline="0" noProof="0">
                          <a:ln>
                            <a:noFill/>
                          </a:ln>
                          <a:solidFill>
                            <a:srgbClr val="C00000"/>
                          </a:solidFill>
                          <a:effectLst/>
                          <a:uLnTx/>
                          <a:uFillTx/>
                          <a:latin typeface="Cambria Math"/>
                          <a:ea typeface="Cambria Math"/>
                          <a:cs typeface="+mn-cs"/>
                        </a:rPr>
                        <m:t>⋯,</m:t>
                      </m:r>
                      <m:sSub>
                        <m:sSubPr>
                          <m:ctrlPr>
                            <a:rPr kumimoji="0" lang="en-US" altLang="zh-CN" sz="1200" b="0" i="1" u="none" strike="noStrike" kern="1200" cap="none" spc="0" normalizeH="0" baseline="0" noProof="0">
                              <a:ln>
                                <a:noFill/>
                              </a:ln>
                              <a:solidFill>
                                <a:srgbClr val="C00000"/>
                              </a:solidFill>
                              <a:effectLst/>
                              <a:uLnTx/>
                              <a:uFillTx/>
                              <a:latin typeface="Cambria Math" panose="02040503050406030204" pitchFamily="18" charset="0"/>
                              <a:ea typeface="黑体" pitchFamily="49" charset="-122"/>
                              <a:cs typeface="+mn-cs"/>
                            </a:rPr>
                          </m:ctrlPr>
                        </m:sSubPr>
                        <m:e>
                          <m:r>
                            <a:rPr kumimoji="0" lang="en-US" altLang="zh-CN" sz="1200" b="0" i="1" u="none" strike="noStrike" kern="1200" cap="none" spc="0" normalizeH="0" baseline="0" noProof="0">
                              <a:ln>
                                <a:noFill/>
                              </a:ln>
                              <a:solidFill>
                                <a:srgbClr val="C00000"/>
                              </a:solidFill>
                              <a:effectLst/>
                              <a:uLnTx/>
                              <a:uFillTx/>
                              <a:latin typeface="Cambria Math" panose="02040503050406030204" pitchFamily="18" charset="0"/>
                              <a:ea typeface="黑体" pitchFamily="49" charset="-122"/>
                              <a:cs typeface="+mn-cs"/>
                            </a:rPr>
                            <m:t>𝑤</m:t>
                          </m:r>
                        </m:e>
                        <m:sub>
                          <m:r>
                            <a:rPr kumimoji="0" lang="en-US" altLang="zh-CN" sz="1200" b="0" i="1" u="none" strike="noStrike" kern="1200" cap="none" spc="0" normalizeH="0" baseline="0" noProof="0">
                              <a:ln>
                                <a:noFill/>
                              </a:ln>
                              <a:solidFill>
                                <a:srgbClr val="C00000"/>
                              </a:solidFill>
                              <a:effectLst/>
                              <a:uLnTx/>
                              <a:uFillTx/>
                              <a:latin typeface="Cambria Math"/>
                              <a:ea typeface="黑体" pitchFamily="49" charset="-122"/>
                              <a:cs typeface="+mn-cs"/>
                            </a:rPr>
                            <m:t>𝑘𝑁</m:t>
                          </m:r>
                        </m:sub>
                      </m:sSub>
                      <m:r>
                        <a:rPr kumimoji="0" lang="en-US" altLang="zh-CN" sz="1200" b="0" i="1" u="none" strike="noStrike" kern="1200" cap="none" spc="0" normalizeH="0" baseline="0" noProof="0">
                          <a:ln>
                            <a:noFill/>
                          </a:ln>
                          <a:solidFill>
                            <a:prstClr val="black"/>
                          </a:solidFill>
                          <a:effectLst/>
                          <a:uLnTx/>
                          <a:uFillTx/>
                          <a:latin typeface="Cambria Math"/>
                          <a:cs typeface="+mn-cs"/>
                        </a:rPr>
                        <m:t>}</m:t>
                      </m:r>
                    </m:oMath>
                  </m:oMathPara>
                </a14:m>
                <a:endParaRPr kumimoji="0" lang="zh-CN" altLang="en-US" sz="12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00" name="矩形 99"/>
              <p:cNvSpPr>
                <a:spLocks noRot="1" noChangeAspect="1" noMove="1" noResize="1" noEditPoints="1" noAdjustHandles="1" noChangeArrowheads="1" noChangeShapeType="1" noTextEdit="1"/>
              </p:cNvSpPr>
              <p:nvPr/>
            </p:nvSpPr>
            <p:spPr>
              <a:xfrm>
                <a:off x="1748248" y="3553561"/>
                <a:ext cx="1435073" cy="276999"/>
              </a:xfrm>
              <a:prstGeom prst="rect">
                <a:avLst/>
              </a:prstGeom>
              <a:blipFill rotWithShape="1">
                <a:blip r:embed="rId29"/>
                <a:stretch>
                  <a:fillRect b="-8889"/>
                </a:stretch>
              </a:blipFill>
            </p:spPr>
            <p:txBody>
              <a:bodyPr/>
              <a:lstStyle/>
              <a:p>
                <a:r>
                  <a:rPr lang="zh-CN" altLang="en-US">
                    <a:noFill/>
                  </a:rPr>
                  <a:t> </a:t>
                </a:r>
              </a:p>
            </p:txBody>
          </p:sp>
        </mc:Fallback>
      </mc:AlternateContent>
      <p:cxnSp>
        <p:nvCxnSpPr>
          <p:cNvPr id="107" name="直接箭头连接符 106"/>
          <p:cNvCxnSpPr>
            <a:endCxn id="95" idx="1"/>
          </p:cNvCxnSpPr>
          <p:nvPr/>
        </p:nvCxnSpPr>
        <p:spPr>
          <a:xfrm flipV="1">
            <a:off x="6175243" y="4069402"/>
            <a:ext cx="2147371" cy="85673"/>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0" y="55746"/>
            <a:ext cx="5286199" cy="769441"/>
          </a:xfrm>
          <a:prstGeom prst="rect">
            <a:avLst/>
          </a:prstGeom>
        </p:spPr>
        <p:txBody>
          <a:bodyPr wrap="square">
            <a:spAutoFit/>
          </a:bodyPr>
          <a:lstStyle/>
          <a:p>
            <a:pPr marR="0" lvl="0" indent="360363"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Word2Vec </a:t>
            </a:r>
            <a:r>
              <a:rPr kumimoji="0" lang="zh-CN" altLang="zh-CN" sz="44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模型</a:t>
            </a:r>
            <a:endParaRPr kumimoji="0" lang="zh-CN" altLang="en-US" sz="44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p:spTree>
    <p:extLst>
      <p:ext uri="{BB962C8B-B14F-4D97-AF65-F5344CB8AC3E}">
        <p14:creationId xmlns:p14="http://schemas.microsoft.com/office/powerpoint/2010/main" val="892530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28700" y="2084949"/>
            <a:ext cx="7372350" cy="3630052"/>
          </a:xfrm>
        </p:spPr>
        <p:txBody>
          <a:bodyPr/>
          <a:lstStyle/>
          <a:p>
            <a:pPr>
              <a:lnSpc>
                <a:spcPct val="150000"/>
              </a:lnSpc>
              <a:spcBef>
                <a:spcPts val="675"/>
              </a:spcBef>
              <a:spcAft>
                <a:spcPts val="675"/>
              </a:spcAft>
            </a:pPr>
            <a:r>
              <a:rPr lang="zh-CN" altLang="en-US" sz="2700" dirty="0">
                <a:ln w="22225">
                  <a:solidFill>
                    <a:schemeClr val="accent2"/>
                  </a:solidFill>
                  <a:prstDash val="solid"/>
                </a:ln>
                <a:solidFill>
                  <a:srgbClr val="FF0000"/>
                </a:solidFill>
                <a:latin typeface="华文中宋" panose="02010600040101010101" pitchFamily="2" charset="-122"/>
                <a:ea typeface="华文中宋" panose="02010600040101010101" pitchFamily="2" charset="-122"/>
              </a:rPr>
              <a:t> </a:t>
            </a:r>
            <a:r>
              <a:rPr lang="zh-CN" altLang="en-US" dirty="0">
                <a:ln w="22225">
                  <a:solidFill>
                    <a:schemeClr val="accent2"/>
                  </a:solidFill>
                  <a:prstDash val="solid"/>
                </a:ln>
                <a:solidFill>
                  <a:srgbClr val="FF0000"/>
                </a:solidFill>
                <a:latin typeface="华文中宋" panose="02010600040101010101" pitchFamily="2" charset="-122"/>
                <a:ea typeface="华文中宋" panose="02010600040101010101" pitchFamily="2" charset="-122"/>
              </a:rPr>
              <a:t>智能问答</a:t>
            </a:r>
          </a:p>
          <a:p>
            <a:pPr>
              <a:lnSpc>
                <a:spcPct val="150000"/>
              </a:lnSpc>
              <a:spcBef>
                <a:spcPts val="0"/>
              </a:spcBef>
              <a:buFont typeface="Wingdings" panose="05000000000000000000" pitchFamily="2" charset="2"/>
              <a:buChar char="p"/>
            </a:pPr>
            <a:r>
              <a:rPr lang="zh-CN" altLang="en-US" sz="1800" dirty="0">
                <a:solidFill>
                  <a:srgbClr val="C00000"/>
                </a:solidFill>
                <a:latin typeface="华文中宋" panose="02010600040101010101" pitchFamily="2" charset="-122"/>
                <a:ea typeface="华文中宋" panose="02010600040101010101" pitchFamily="2" charset="-122"/>
              </a:rPr>
              <a:t>智能问答：为用户提出的自然语言问题自动提供标准答案。</a:t>
            </a:r>
          </a:p>
          <a:p>
            <a:pPr>
              <a:lnSpc>
                <a:spcPct val="150000"/>
              </a:lnSpc>
              <a:spcBef>
                <a:spcPts val="0"/>
              </a:spcBef>
              <a:buFont typeface="Wingdings" panose="05000000000000000000" pitchFamily="2" charset="2"/>
              <a:buChar char="p"/>
            </a:pPr>
            <a:r>
              <a:rPr lang="zh-CN" altLang="en-US" sz="1800" dirty="0">
                <a:solidFill>
                  <a:srgbClr val="C00000"/>
                </a:solidFill>
                <a:latin typeface="华文中宋" panose="02010600040101010101" pitchFamily="2" charset="-122"/>
                <a:ea typeface="华文中宋" panose="02010600040101010101" pitchFamily="2" charset="-122"/>
              </a:rPr>
              <a:t>目前，被广泛地应用于搜索引擎和智能语音助手等人工智能产品。</a:t>
            </a:r>
          </a:p>
          <a:p>
            <a:pPr>
              <a:lnSpc>
                <a:spcPct val="150000"/>
              </a:lnSpc>
              <a:spcBef>
                <a:spcPts val="0"/>
              </a:spcBef>
              <a:buFont typeface="Wingdings" panose="05000000000000000000" pitchFamily="2" charset="2"/>
              <a:buChar char="ü"/>
            </a:pPr>
            <a:r>
              <a:rPr lang="en-US" altLang="zh-CN" sz="1500" b="1" dirty="0">
                <a:solidFill>
                  <a:srgbClr val="0000FF"/>
                </a:solidFill>
                <a:latin typeface="+mn-ea"/>
              </a:rPr>
              <a:t>20</a:t>
            </a:r>
            <a:r>
              <a:rPr lang="zh-CN" altLang="en-US" sz="1500" b="1" dirty="0">
                <a:solidFill>
                  <a:srgbClr val="0000FF"/>
                </a:solidFill>
                <a:latin typeface="+mn-ea"/>
              </a:rPr>
              <a:t>世纪</a:t>
            </a:r>
            <a:r>
              <a:rPr lang="en-US" altLang="zh-CN" sz="1500" b="1" dirty="0">
                <a:solidFill>
                  <a:srgbClr val="0000FF"/>
                </a:solidFill>
                <a:latin typeface="+mn-ea"/>
              </a:rPr>
              <a:t>60</a:t>
            </a:r>
            <a:r>
              <a:rPr lang="zh-CN" altLang="en-US" sz="1500" b="1" dirty="0">
                <a:solidFill>
                  <a:srgbClr val="0000FF"/>
                </a:solidFill>
                <a:latin typeface="+mn-ea"/>
              </a:rPr>
              <a:t>年代，</a:t>
            </a:r>
            <a:r>
              <a:rPr lang="en-US" altLang="zh-CN" sz="1500" b="1" dirty="0">
                <a:solidFill>
                  <a:srgbClr val="0000FF"/>
                </a:solidFill>
                <a:latin typeface="+mn-ea"/>
              </a:rPr>
              <a:t>BASEBALL</a:t>
            </a:r>
            <a:r>
              <a:rPr lang="zh-CN" altLang="en-US" sz="1500" b="1" dirty="0">
                <a:solidFill>
                  <a:srgbClr val="0000FF"/>
                </a:solidFill>
                <a:latin typeface="+mn-ea"/>
              </a:rPr>
              <a:t>和</a:t>
            </a:r>
            <a:r>
              <a:rPr lang="en-US" altLang="zh-CN" sz="1500" b="1" dirty="0">
                <a:solidFill>
                  <a:srgbClr val="0000FF"/>
                </a:solidFill>
                <a:latin typeface="+mn-ea"/>
              </a:rPr>
              <a:t>LUNAR</a:t>
            </a:r>
            <a:r>
              <a:rPr lang="zh-CN" altLang="en-US" sz="1500" b="1" dirty="0">
                <a:solidFill>
                  <a:srgbClr val="0000FF"/>
                </a:solidFill>
                <a:latin typeface="+mn-ea"/>
              </a:rPr>
              <a:t>允许用户使用自然语言提问的形式查询美国棒球联赛数据库和</a:t>
            </a:r>
            <a:r>
              <a:rPr lang="en-US" altLang="zh-CN" sz="1500" b="1" dirty="0">
                <a:solidFill>
                  <a:srgbClr val="0000FF"/>
                </a:solidFill>
                <a:latin typeface="+mn-ea"/>
              </a:rPr>
              <a:t>NASA</a:t>
            </a:r>
            <a:r>
              <a:rPr lang="zh-CN" altLang="en-US" sz="1500" b="1" dirty="0">
                <a:solidFill>
                  <a:srgbClr val="0000FF"/>
                </a:solidFill>
                <a:latin typeface="+mn-ea"/>
              </a:rPr>
              <a:t>月球岩石及土壤数据库。</a:t>
            </a:r>
          </a:p>
          <a:p>
            <a:pPr>
              <a:lnSpc>
                <a:spcPct val="150000"/>
              </a:lnSpc>
              <a:spcBef>
                <a:spcPts val="0"/>
              </a:spcBef>
              <a:buFont typeface="Wingdings" panose="05000000000000000000" pitchFamily="2" charset="2"/>
              <a:buChar char="ü"/>
            </a:pPr>
            <a:r>
              <a:rPr lang="en-US" altLang="zh-CN" sz="1500" b="1" dirty="0">
                <a:solidFill>
                  <a:srgbClr val="0000FF"/>
                </a:solidFill>
                <a:latin typeface="+mn-ea"/>
              </a:rPr>
              <a:t>20</a:t>
            </a:r>
            <a:r>
              <a:rPr lang="zh-CN" altLang="en-US" sz="1500" b="1" dirty="0">
                <a:solidFill>
                  <a:srgbClr val="0000FF"/>
                </a:solidFill>
                <a:latin typeface="+mn-ea"/>
              </a:rPr>
              <a:t>世纪</a:t>
            </a:r>
            <a:r>
              <a:rPr lang="en-US" altLang="zh-CN" sz="1500" b="1" dirty="0">
                <a:solidFill>
                  <a:srgbClr val="0000FF"/>
                </a:solidFill>
                <a:latin typeface="+mn-ea"/>
              </a:rPr>
              <a:t>70</a:t>
            </a:r>
            <a:r>
              <a:rPr lang="zh-CN" altLang="en-US" sz="1500" b="1" dirty="0">
                <a:solidFill>
                  <a:srgbClr val="0000FF"/>
                </a:solidFill>
                <a:latin typeface="+mn-ea"/>
              </a:rPr>
              <a:t>年代，代表系统</a:t>
            </a:r>
            <a:r>
              <a:rPr lang="en-US" altLang="zh-CN" sz="1500" b="1" dirty="0" err="1">
                <a:solidFill>
                  <a:srgbClr val="0000FF"/>
                </a:solidFill>
                <a:latin typeface="+mn-ea"/>
              </a:rPr>
              <a:t>SHEDLU</a:t>
            </a:r>
            <a:r>
              <a:rPr lang="zh-CN" altLang="en-US" sz="1500" b="1" dirty="0">
                <a:solidFill>
                  <a:srgbClr val="0000FF"/>
                </a:solidFill>
                <a:latin typeface="+mn-ea"/>
              </a:rPr>
              <a:t>。允许用户对积木状态进行自然语言提问。</a:t>
            </a:r>
          </a:p>
          <a:p>
            <a:pPr>
              <a:lnSpc>
                <a:spcPct val="150000"/>
              </a:lnSpc>
              <a:spcBef>
                <a:spcPts val="0"/>
              </a:spcBef>
              <a:buFont typeface="Wingdings" panose="05000000000000000000" pitchFamily="2" charset="2"/>
              <a:buChar char="ü"/>
            </a:pPr>
            <a:r>
              <a:rPr lang="en-US" altLang="zh-CN" sz="1500" b="1" dirty="0">
                <a:solidFill>
                  <a:srgbClr val="0000FF"/>
                </a:solidFill>
                <a:latin typeface="+mn-ea"/>
              </a:rPr>
              <a:t>20</a:t>
            </a:r>
            <a:r>
              <a:rPr lang="zh-CN" altLang="en-US" sz="1500" b="1" dirty="0">
                <a:solidFill>
                  <a:srgbClr val="0000FF"/>
                </a:solidFill>
                <a:latin typeface="+mn-ea"/>
              </a:rPr>
              <a:t>世纪</a:t>
            </a:r>
            <a:r>
              <a:rPr lang="en-US" altLang="zh-CN" sz="1500" b="1" dirty="0">
                <a:solidFill>
                  <a:srgbClr val="0000FF"/>
                </a:solidFill>
                <a:latin typeface="+mn-ea"/>
              </a:rPr>
              <a:t>80</a:t>
            </a:r>
            <a:r>
              <a:rPr lang="zh-CN" altLang="en-US" sz="1500" b="1" dirty="0">
                <a:solidFill>
                  <a:srgbClr val="0000FF"/>
                </a:solidFill>
                <a:latin typeface="+mn-ea"/>
              </a:rPr>
              <a:t>年代，</a:t>
            </a:r>
            <a:r>
              <a:rPr lang="zh-CN" altLang="en-US" sz="1500" b="1" u="sng" dirty="0">
                <a:solidFill>
                  <a:srgbClr val="0000FF"/>
                </a:solidFill>
                <a:latin typeface="+mn-ea"/>
              </a:rPr>
              <a:t>受限领域知识库</a:t>
            </a:r>
            <a:r>
              <a:rPr lang="zh-CN" altLang="en-US" sz="1500" b="1" dirty="0">
                <a:solidFill>
                  <a:srgbClr val="0000FF"/>
                </a:solidFill>
                <a:latin typeface="+mn-ea"/>
              </a:rPr>
              <a:t>的知识问答系统。代表系统</a:t>
            </a:r>
            <a:r>
              <a:rPr lang="en-US" altLang="zh-CN" sz="1500" b="1" dirty="0" err="1">
                <a:solidFill>
                  <a:srgbClr val="0000FF"/>
                </a:solidFill>
                <a:latin typeface="+mn-ea"/>
              </a:rPr>
              <a:t>MYCIN</a:t>
            </a:r>
            <a:r>
              <a:rPr lang="zh-CN" altLang="en-US" sz="1500" b="1" dirty="0">
                <a:solidFill>
                  <a:srgbClr val="0000FF"/>
                </a:solidFill>
                <a:latin typeface="+mn-ea"/>
              </a:rPr>
              <a:t>。</a:t>
            </a:r>
          </a:p>
        </p:txBody>
      </p:sp>
      <p:sp>
        <p:nvSpPr>
          <p:cNvPr id="8" name="Text Box 27">
            <a:extLst>
              <a:ext uri="{FF2B5EF4-FFF2-40B4-BE49-F238E27FC236}">
                <a16:creationId xmlns:a16="http://schemas.microsoft.com/office/drawing/2014/main" id="{E59AB5DD-0275-4F6B-A086-91E398444210}"/>
              </a:ext>
            </a:extLst>
          </p:cNvPr>
          <p:cNvSpPr txBox="1">
            <a:spLocks noChangeArrowheads="1"/>
          </p:cNvSpPr>
          <p:nvPr/>
        </p:nvSpPr>
        <p:spPr bwMode="gray">
          <a:xfrm>
            <a:off x="628650" y="1600201"/>
            <a:ext cx="4800600" cy="507831"/>
          </a:xfrm>
          <a:prstGeom prst="rect">
            <a:avLst/>
          </a:prstGeom>
          <a:noFill/>
          <a:ln w="9525" algn="ctr">
            <a:noFill/>
            <a:miter lim="800000"/>
          </a:ln>
        </p:spPr>
        <p:txBody>
          <a:bodyPr wrap="square">
            <a:spAutoFit/>
          </a:bodyPr>
          <a:lstStyle/>
          <a:p>
            <a:pPr marL="257175" indent="-257175">
              <a:buFont typeface="Wingdings" panose="05000000000000000000" charset="0"/>
              <a:buChar char="Ø"/>
              <a:defRPr/>
            </a:pPr>
            <a:r>
              <a:rPr lang="zh-CN" altLang="en-US"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rPr>
              <a:t>自然语言处理的典型应用</a:t>
            </a:r>
            <a:endParaRPr lang="en-US" altLang="zh-CN"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endParaRPr>
          </a:p>
        </p:txBody>
      </p:sp>
      <p:sp>
        <p:nvSpPr>
          <p:cNvPr id="5" name="Text Box 27">
            <a:extLst>
              <a:ext uri="{FF2B5EF4-FFF2-40B4-BE49-F238E27FC236}">
                <a16:creationId xmlns:a16="http://schemas.microsoft.com/office/drawing/2014/main" id="{3557229E-45EB-9A0B-8E7C-6F654342360A}"/>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自然语言处理的发展历程</a:t>
            </a:r>
          </a:p>
        </p:txBody>
      </p:sp>
    </p:spTree>
    <p:extLst>
      <p:ext uri="{BB962C8B-B14F-4D97-AF65-F5344CB8AC3E}">
        <p14:creationId xmlns:p14="http://schemas.microsoft.com/office/powerpoint/2010/main" val="3545273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501" y="2134552"/>
            <a:ext cx="7867769" cy="3294698"/>
          </a:xfrm>
        </p:spPr>
        <p:txBody>
          <a:bodyPr/>
          <a:lstStyle/>
          <a:p>
            <a:pPr>
              <a:lnSpc>
                <a:spcPct val="150000"/>
              </a:lnSpc>
              <a:spcBef>
                <a:spcPts val="675"/>
              </a:spcBef>
              <a:spcAft>
                <a:spcPts val="675"/>
              </a:spcAft>
            </a:pPr>
            <a:r>
              <a:rPr lang="zh-CN" altLang="en-US" dirty="0">
                <a:ln w="22225">
                  <a:solidFill>
                    <a:schemeClr val="accent2"/>
                  </a:solidFill>
                  <a:prstDash val="solid"/>
                </a:ln>
                <a:solidFill>
                  <a:srgbClr val="FF0000"/>
                </a:solidFill>
                <a:latin typeface="华文中宋" panose="02010600040101010101" pitchFamily="2" charset="-122"/>
                <a:ea typeface="华文中宋" panose="02010600040101010101" pitchFamily="2" charset="-122"/>
              </a:rPr>
              <a:t> 智能问答</a:t>
            </a:r>
          </a:p>
          <a:p>
            <a:pPr>
              <a:lnSpc>
                <a:spcPct val="150000"/>
              </a:lnSpc>
              <a:spcBef>
                <a:spcPts val="0"/>
              </a:spcBef>
              <a:buFont typeface="Wingdings" panose="05000000000000000000" pitchFamily="2" charset="2"/>
              <a:buChar char="ü"/>
            </a:pPr>
            <a:r>
              <a:rPr lang="en-US" altLang="zh-CN" sz="1500" b="1" dirty="0">
                <a:solidFill>
                  <a:srgbClr val="0000FF"/>
                </a:solidFill>
                <a:latin typeface="Georgia" panose="02040502050405020303" pitchFamily="18" charset="0"/>
                <a:ea typeface="楷体" panose="02010609060101010101" pitchFamily="49" charset="-122"/>
                <a:cs typeface="Times New Roman" panose="02020603050405020304" pitchFamily="18" charset="0"/>
              </a:rPr>
              <a:t>20</a:t>
            </a:r>
            <a:r>
              <a:rPr lang="zh-CN" altLang="en-US" sz="1500" b="1" dirty="0">
                <a:solidFill>
                  <a:srgbClr val="0000FF"/>
                </a:solidFill>
                <a:latin typeface="Georgia" panose="02040502050405020303" pitchFamily="18" charset="0"/>
                <a:ea typeface="楷体" panose="02010609060101010101" pitchFamily="49" charset="-122"/>
                <a:cs typeface="Times New Roman" panose="02020603050405020304" pitchFamily="18" charset="0"/>
              </a:rPr>
              <a:t>世纪</a:t>
            </a:r>
            <a:r>
              <a:rPr lang="en-US" altLang="zh-CN" sz="1500" b="1" dirty="0">
                <a:solidFill>
                  <a:srgbClr val="0000FF"/>
                </a:solidFill>
                <a:latin typeface="Georgia" panose="02040502050405020303" pitchFamily="18" charset="0"/>
                <a:ea typeface="楷体" panose="02010609060101010101" pitchFamily="49" charset="-122"/>
                <a:cs typeface="Times New Roman" panose="02020603050405020304" pitchFamily="18" charset="0"/>
              </a:rPr>
              <a:t>90</a:t>
            </a:r>
            <a:r>
              <a:rPr lang="zh-CN" altLang="en-US" sz="1500" b="1" dirty="0">
                <a:solidFill>
                  <a:srgbClr val="0000FF"/>
                </a:solidFill>
                <a:latin typeface="Georgia" panose="02040502050405020303" pitchFamily="18" charset="0"/>
                <a:ea typeface="楷体" panose="02010609060101010101" pitchFamily="49" charset="-122"/>
                <a:cs typeface="Times New Roman" panose="02020603050405020304" pitchFamily="18" charset="0"/>
              </a:rPr>
              <a:t>年代，智能问答系统开始针对开放领域问答任务进行构建。</a:t>
            </a:r>
            <a:r>
              <a:rPr lang="en-US" altLang="zh-CN" sz="1500" b="1" dirty="0">
                <a:solidFill>
                  <a:srgbClr val="0000FF"/>
                </a:solidFill>
                <a:latin typeface="Georgia" panose="02040502050405020303" pitchFamily="18" charset="0"/>
                <a:ea typeface="楷体" panose="02010609060101010101" pitchFamily="49" charset="-122"/>
                <a:cs typeface="Times New Roman" panose="02020603050405020304" pitchFamily="18" charset="0"/>
              </a:rPr>
              <a:t>1993</a:t>
            </a:r>
            <a:r>
              <a:rPr lang="zh-CN" altLang="en-US" sz="1500" b="1" dirty="0">
                <a:solidFill>
                  <a:srgbClr val="0000FF"/>
                </a:solidFill>
                <a:latin typeface="Georgia" panose="02040502050405020303" pitchFamily="18" charset="0"/>
                <a:ea typeface="楷体" panose="02010609060101010101" pitchFamily="49" charset="-122"/>
                <a:cs typeface="Times New Roman" panose="02020603050405020304" pitchFamily="18" charset="0"/>
              </a:rPr>
              <a:t>年第一个基于互联网的智能问答系统</a:t>
            </a:r>
            <a:r>
              <a:rPr lang="en-US" altLang="zh-CN" sz="1500" b="1" dirty="0">
                <a:solidFill>
                  <a:srgbClr val="0000FF"/>
                </a:solidFill>
                <a:latin typeface="Georgia" panose="02040502050405020303" pitchFamily="18" charset="0"/>
                <a:ea typeface="楷体" panose="02010609060101010101" pitchFamily="49" charset="-122"/>
                <a:cs typeface="Times New Roman" panose="02020603050405020304" pitchFamily="18" charset="0"/>
              </a:rPr>
              <a:t>START</a:t>
            </a:r>
            <a:r>
              <a:rPr lang="zh-CN" altLang="en-US" sz="1500" b="1" dirty="0">
                <a:solidFill>
                  <a:srgbClr val="0000FF"/>
                </a:solidFill>
                <a:latin typeface="Georgia" panose="02040502050405020303" pitchFamily="18" charset="0"/>
                <a:ea typeface="楷体" panose="02010609060101010101" pitchFamily="49" charset="-122"/>
                <a:cs typeface="Times New Roman" panose="02020603050405020304" pitchFamily="18" charset="0"/>
              </a:rPr>
              <a:t>由</a:t>
            </a:r>
            <a:r>
              <a:rPr lang="en-US" altLang="zh-CN" sz="1500" b="1" dirty="0">
                <a:solidFill>
                  <a:srgbClr val="0000FF"/>
                </a:solidFill>
                <a:latin typeface="Georgia" panose="02040502050405020303" pitchFamily="18" charset="0"/>
                <a:ea typeface="楷体" panose="02010609060101010101" pitchFamily="49" charset="-122"/>
                <a:cs typeface="Times New Roman" panose="02020603050405020304" pitchFamily="18" charset="0"/>
              </a:rPr>
              <a:t>MIT</a:t>
            </a:r>
            <a:r>
              <a:rPr lang="zh-CN" altLang="en-US" sz="1500" b="1" dirty="0">
                <a:solidFill>
                  <a:srgbClr val="0000FF"/>
                </a:solidFill>
                <a:latin typeface="Georgia" panose="02040502050405020303" pitchFamily="18" charset="0"/>
                <a:ea typeface="楷体" panose="02010609060101010101" pitchFamily="49" charset="-122"/>
                <a:cs typeface="Times New Roman" panose="02020603050405020304" pitchFamily="18" charset="0"/>
              </a:rPr>
              <a:t>开发上线。</a:t>
            </a:r>
          </a:p>
          <a:p>
            <a:pPr>
              <a:lnSpc>
                <a:spcPct val="150000"/>
              </a:lnSpc>
              <a:spcBef>
                <a:spcPts val="0"/>
              </a:spcBef>
              <a:buFont typeface="Wingdings" panose="05000000000000000000" pitchFamily="2" charset="2"/>
              <a:buChar char="ü"/>
            </a:pPr>
            <a:r>
              <a:rPr lang="en-US" altLang="zh-CN" sz="1500" b="1" dirty="0">
                <a:solidFill>
                  <a:srgbClr val="0000FF"/>
                </a:solidFill>
                <a:latin typeface="Georgia" panose="02040502050405020303" pitchFamily="18" charset="0"/>
                <a:ea typeface="楷体" panose="02010609060101010101" pitchFamily="49" charset="-122"/>
                <a:cs typeface="Times New Roman" panose="02020603050405020304" pitchFamily="18" charset="0"/>
              </a:rPr>
              <a:t>1999</a:t>
            </a:r>
            <a:r>
              <a:rPr lang="zh-CN" altLang="en-US" sz="1500" b="1" dirty="0">
                <a:solidFill>
                  <a:srgbClr val="0000FF"/>
                </a:solidFill>
                <a:latin typeface="Georgia" panose="02040502050405020303" pitchFamily="18" charset="0"/>
                <a:ea typeface="楷体" panose="02010609060101010101" pitchFamily="49" charset="-122"/>
                <a:cs typeface="Times New Roman" panose="02020603050405020304" pitchFamily="18" charset="0"/>
              </a:rPr>
              <a:t>年举办了第一届开放领域智能问答评测任务</a:t>
            </a:r>
            <a:r>
              <a:rPr lang="en-US" altLang="zh-CN" sz="1500" b="1" dirty="0" err="1">
                <a:solidFill>
                  <a:srgbClr val="0000FF"/>
                </a:solidFill>
                <a:latin typeface="Georgia" panose="02040502050405020303" pitchFamily="18" charset="0"/>
                <a:ea typeface="楷体" panose="02010609060101010101" pitchFamily="49" charset="-122"/>
                <a:cs typeface="Times New Roman" panose="02020603050405020304" pitchFamily="18" charset="0"/>
              </a:rPr>
              <a:t>TREC</a:t>
            </a:r>
            <a:r>
              <a:rPr lang="en-US" altLang="zh-CN" sz="1500" b="1" dirty="0">
                <a:solidFill>
                  <a:srgbClr val="0000FF"/>
                </a:solidFill>
                <a:latin typeface="Georgia" panose="02040502050405020303" pitchFamily="18" charset="0"/>
                <a:ea typeface="楷体" panose="02010609060101010101" pitchFamily="49" charset="-122"/>
                <a:cs typeface="Times New Roman" panose="02020603050405020304" pitchFamily="18" charset="0"/>
              </a:rPr>
              <a:t>-8.</a:t>
            </a:r>
            <a:r>
              <a:rPr lang="zh-CN" altLang="en-US" sz="1500" b="1" dirty="0">
                <a:solidFill>
                  <a:srgbClr val="0000FF"/>
                </a:solidFill>
                <a:latin typeface="Georgia" panose="02040502050405020303" pitchFamily="18" charset="0"/>
                <a:ea typeface="楷体" panose="02010609060101010101" pitchFamily="49" charset="-122"/>
                <a:cs typeface="Times New Roman" panose="02020603050405020304" pitchFamily="18" charset="0"/>
              </a:rPr>
              <a:t>目标是从大量文档集中找到与输入问题对应的相关文档。</a:t>
            </a:r>
          </a:p>
          <a:p>
            <a:pPr>
              <a:lnSpc>
                <a:spcPct val="150000"/>
              </a:lnSpc>
              <a:spcBef>
                <a:spcPts val="0"/>
              </a:spcBef>
              <a:buFont typeface="Wingdings" panose="05000000000000000000" pitchFamily="2" charset="2"/>
              <a:buChar char="ü"/>
            </a:pPr>
            <a:r>
              <a:rPr lang="en-US" altLang="zh-CN" sz="1500" b="1" dirty="0" err="1">
                <a:solidFill>
                  <a:srgbClr val="FF0000"/>
                </a:solidFill>
                <a:latin typeface="Georgia" panose="02040502050405020303" pitchFamily="18" charset="0"/>
                <a:ea typeface="楷体" panose="02010609060101010101" pitchFamily="49" charset="-122"/>
                <a:cs typeface="Times New Roman" panose="02020603050405020304" pitchFamily="18" charset="0"/>
              </a:rPr>
              <a:t>2011年</a:t>
            </a:r>
            <a:r>
              <a:rPr lang="zh-CN" altLang="en-US" sz="1500" b="1" dirty="0">
                <a:solidFill>
                  <a:srgbClr val="FF0000"/>
                </a:solidFill>
                <a:latin typeface="Georgia" panose="02040502050405020303" pitchFamily="18" charset="0"/>
                <a:ea typeface="楷体" panose="02010609060101010101" pitchFamily="49" charset="-122"/>
                <a:cs typeface="Times New Roman" panose="02020603050405020304" pitchFamily="18" charset="0"/>
              </a:rPr>
              <a:t>，</a:t>
            </a:r>
            <a:r>
              <a:rPr lang="en-US" altLang="zh-CN" sz="1500" b="1" dirty="0">
                <a:solidFill>
                  <a:srgbClr val="FF0000"/>
                </a:solidFill>
                <a:latin typeface="Georgia" panose="02040502050405020303" pitchFamily="18" charset="0"/>
                <a:ea typeface="楷体" panose="02010609060101010101" pitchFamily="49" charset="-122"/>
                <a:cs typeface="Times New Roman" panose="02020603050405020304" pitchFamily="18" charset="0"/>
              </a:rPr>
              <a:t>IBM</a:t>
            </a:r>
            <a:r>
              <a:rPr lang="zh-CN" altLang="en-US" sz="1500" b="1" dirty="0">
                <a:solidFill>
                  <a:srgbClr val="FF0000"/>
                </a:solidFill>
                <a:latin typeface="Georgia" panose="02040502050405020303" pitchFamily="18" charset="0"/>
                <a:ea typeface="楷体" panose="02010609060101010101" pitchFamily="49" charset="-122"/>
                <a:cs typeface="Times New Roman" panose="02020603050405020304" pitchFamily="18" charset="0"/>
              </a:rPr>
              <a:t>构建的</a:t>
            </a:r>
            <a:r>
              <a:rPr lang="en-US" altLang="zh-CN" sz="1500" b="1" dirty="0">
                <a:solidFill>
                  <a:srgbClr val="FF0000"/>
                </a:solidFill>
                <a:latin typeface="Georgia" panose="02040502050405020303" pitchFamily="18" charset="0"/>
                <a:ea typeface="楷体" panose="02010609060101010101" pitchFamily="49" charset="-122"/>
                <a:cs typeface="Times New Roman" panose="02020603050405020304" pitchFamily="18" charset="0"/>
              </a:rPr>
              <a:t>Watson</a:t>
            </a:r>
            <a:r>
              <a:rPr lang="zh-CN" altLang="en-US" sz="1500" b="1" dirty="0">
                <a:solidFill>
                  <a:srgbClr val="FF0000"/>
                </a:solidFill>
                <a:latin typeface="Georgia" panose="02040502050405020303" pitchFamily="18" charset="0"/>
                <a:ea typeface="楷体" panose="02010609060101010101" pitchFamily="49" charset="-122"/>
                <a:cs typeface="Times New Roman" panose="02020603050405020304" pitchFamily="18" charset="0"/>
              </a:rPr>
              <a:t>系统参加了美国电视问答比赛节目</a:t>
            </a:r>
            <a:r>
              <a:rPr lang="en-US" altLang="zh-CN" sz="1500" b="1" dirty="0">
                <a:solidFill>
                  <a:srgbClr val="FF0000"/>
                </a:solidFill>
                <a:latin typeface="Georgia" panose="02040502050405020303" pitchFamily="18" charset="0"/>
                <a:ea typeface="楷体" panose="02010609060101010101" pitchFamily="49" charset="-122"/>
                <a:cs typeface="Times New Roman" panose="02020603050405020304" pitchFamily="18" charset="0"/>
              </a:rPr>
              <a:t>“Jeopardy”</a:t>
            </a:r>
            <a:r>
              <a:rPr lang="zh-CN" altLang="en-US" sz="1500" b="1" dirty="0">
                <a:solidFill>
                  <a:srgbClr val="FF0000"/>
                </a:solidFill>
                <a:latin typeface="Georgia" panose="02040502050405020303" pitchFamily="18" charset="0"/>
                <a:ea typeface="楷体" panose="02010609060101010101" pitchFamily="49" charset="-122"/>
                <a:cs typeface="Times New Roman" panose="02020603050405020304" pitchFamily="18" charset="0"/>
              </a:rPr>
              <a:t>。并在比赛中击败人类冠军选手。问答比赛涵盖了历史、语言、文学、艺术、科技、流行文化、体育、地理和文字游戏等多方面问题。</a:t>
            </a:r>
            <a:r>
              <a:rPr lang="zh-CN" altLang="en-US" sz="1500" b="1" dirty="0">
                <a:solidFill>
                  <a:srgbClr val="0000FF"/>
                </a:solidFill>
                <a:latin typeface="Georgia" panose="02040502050405020303" pitchFamily="18" charset="0"/>
                <a:ea typeface="楷体" panose="02010609060101010101" pitchFamily="49" charset="-122"/>
                <a:cs typeface="Times New Roman" panose="02020603050405020304" pitchFamily="18" charset="0"/>
              </a:rPr>
              <a:t>每个问题对应多个线索。</a:t>
            </a:r>
          </a:p>
        </p:txBody>
      </p:sp>
      <p:sp>
        <p:nvSpPr>
          <p:cNvPr id="2" name="Text Box 27">
            <a:extLst>
              <a:ext uri="{FF2B5EF4-FFF2-40B4-BE49-F238E27FC236}">
                <a16:creationId xmlns:a16="http://schemas.microsoft.com/office/drawing/2014/main" id="{FE31EC34-6814-44BC-B23B-457A3A54C7D2}"/>
              </a:ext>
            </a:extLst>
          </p:cNvPr>
          <p:cNvSpPr txBox="1">
            <a:spLocks noChangeArrowheads="1"/>
          </p:cNvSpPr>
          <p:nvPr/>
        </p:nvSpPr>
        <p:spPr bwMode="gray">
          <a:xfrm>
            <a:off x="571501" y="1649805"/>
            <a:ext cx="5181719" cy="507831"/>
          </a:xfrm>
          <a:prstGeom prst="rect">
            <a:avLst/>
          </a:prstGeom>
          <a:noFill/>
          <a:ln w="9525" algn="ctr">
            <a:noFill/>
            <a:miter lim="800000"/>
          </a:ln>
        </p:spPr>
        <p:txBody>
          <a:bodyPr wrap="square">
            <a:spAutoFit/>
          </a:bodyPr>
          <a:lstStyle/>
          <a:p>
            <a:pPr marL="257175" indent="-257175">
              <a:buFont typeface="Wingdings" panose="05000000000000000000" charset="0"/>
              <a:buChar char="Ø"/>
              <a:defRPr/>
            </a:pPr>
            <a:r>
              <a:rPr lang="zh-CN" altLang="en-US"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rPr>
              <a:t>自然语言处理的典型应用</a:t>
            </a:r>
            <a:endParaRPr lang="en-US" altLang="zh-CN"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endParaRPr>
          </a:p>
        </p:txBody>
      </p:sp>
      <p:sp>
        <p:nvSpPr>
          <p:cNvPr id="5" name="Text Box 27">
            <a:extLst>
              <a:ext uri="{FF2B5EF4-FFF2-40B4-BE49-F238E27FC236}">
                <a16:creationId xmlns:a16="http://schemas.microsoft.com/office/drawing/2014/main" id="{CB7B8FAA-65B9-01AF-DF13-410A44C2D50A}"/>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自然语言处理的发展历程</a:t>
            </a:r>
          </a:p>
        </p:txBody>
      </p:sp>
    </p:spTree>
    <p:extLst>
      <p:ext uri="{BB962C8B-B14F-4D97-AF65-F5344CB8AC3E}">
        <p14:creationId xmlns:p14="http://schemas.microsoft.com/office/powerpoint/2010/main" val="144506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914400" y="1771650"/>
          <a:ext cx="74295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Box 27">
            <a:extLst>
              <a:ext uri="{FF2B5EF4-FFF2-40B4-BE49-F238E27FC236}">
                <a16:creationId xmlns:a16="http://schemas.microsoft.com/office/drawing/2014/main" id="{E25B6429-8231-88E3-25D9-7360C28E0564}"/>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自然语言处理的发展历程</a:t>
            </a:r>
          </a:p>
        </p:txBody>
      </p:sp>
    </p:spTree>
  </p:cSld>
  <p:clrMapOvr>
    <a:masterClrMapping/>
  </p:clrMapOvr>
  <p:transition spd="slow" advTm="12832"/>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8F50826-FCE2-4A40-966B-B5EEE27B1F51}"/>
              </a:ext>
            </a:extLst>
          </p:cNvPr>
          <p:cNvSpPr>
            <a:spLocks noGrp="1"/>
          </p:cNvSpPr>
          <p:nvPr>
            <p:ph idx="1"/>
          </p:nvPr>
        </p:nvSpPr>
        <p:spPr/>
        <p:txBody>
          <a:bodyPr/>
          <a:lstStyle/>
          <a:p>
            <a:pPr algn="just">
              <a:lnSpc>
                <a:spcPct val="150000"/>
              </a:lnSpc>
              <a:buFont typeface="Wingdings" panose="05000000000000000000" pitchFamily="2" charset="2"/>
              <a:buChar char="p"/>
            </a:pPr>
            <a:r>
              <a:rPr lang="en-US" altLang="zh-CN" sz="1800" dirty="0">
                <a:solidFill>
                  <a:srgbClr val="0000FF"/>
                </a:solidFill>
                <a:latin typeface="华文中宋" panose="02010600040101010101" pitchFamily="2" charset="-122"/>
                <a:ea typeface="华文中宋" panose="02010600040101010101" pitchFamily="2" charset="-122"/>
              </a:rPr>
              <a:t>1959</a:t>
            </a:r>
            <a:r>
              <a:rPr lang="zh-CN" altLang="zh-CN" sz="1800" dirty="0">
                <a:solidFill>
                  <a:srgbClr val="0000FF"/>
                </a:solidFill>
                <a:latin typeface="华文中宋" panose="02010600040101010101" pitchFamily="2" charset="-122"/>
                <a:ea typeface="华文中宋" panose="02010600040101010101" pitchFamily="2" charset="-122"/>
              </a:rPr>
              <a:t>年宾夕法尼亚大学研制成功的</a:t>
            </a:r>
            <a:r>
              <a:rPr lang="en-US" altLang="zh-CN" sz="1800" dirty="0">
                <a:solidFill>
                  <a:srgbClr val="FF0000"/>
                </a:solidFill>
                <a:latin typeface="华文中宋" panose="02010600040101010101" pitchFamily="2" charset="-122"/>
                <a:ea typeface="华文中宋" panose="02010600040101010101" pitchFamily="2" charset="-122"/>
              </a:rPr>
              <a:t>TDAP</a:t>
            </a:r>
            <a:r>
              <a:rPr lang="zh-CN" altLang="zh-CN" sz="1800" dirty="0">
                <a:solidFill>
                  <a:srgbClr val="FF0000"/>
                </a:solidFill>
                <a:latin typeface="华文中宋" panose="02010600040101010101" pitchFamily="2" charset="-122"/>
                <a:ea typeface="华文中宋" panose="02010600040101010101" pitchFamily="2" charset="-122"/>
              </a:rPr>
              <a:t>系统</a:t>
            </a:r>
            <a:r>
              <a:rPr lang="zh-CN" altLang="zh-CN" sz="1800" dirty="0">
                <a:solidFill>
                  <a:srgbClr val="0000FF"/>
                </a:solidFill>
                <a:latin typeface="华文中宋" panose="02010600040101010101" pitchFamily="2" charset="-122"/>
                <a:ea typeface="华文中宋" panose="02010600040101010101" pitchFamily="2" charset="-122"/>
              </a:rPr>
              <a:t>（</a:t>
            </a:r>
            <a:r>
              <a:rPr lang="en-US" altLang="zh-CN" sz="1800" dirty="0">
                <a:solidFill>
                  <a:srgbClr val="0000FF"/>
                </a:solidFill>
                <a:latin typeface="华文中宋" panose="02010600040101010101" pitchFamily="2" charset="-122"/>
                <a:ea typeface="华文中宋" panose="02010600040101010101" pitchFamily="2" charset="-122"/>
              </a:rPr>
              <a:t>Transformation and Discourse Analysis Project</a:t>
            </a:r>
            <a:r>
              <a:rPr lang="zh-CN" altLang="zh-CN" sz="1800" dirty="0">
                <a:solidFill>
                  <a:srgbClr val="0000FF"/>
                </a:solidFill>
                <a:latin typeface="华文中宋" panose="02010600040101010101" pitchFamily="2" charset="-122"/>
                <a:ea typeface="华文中宋" panose="02010600040101010101" pitchFamily="2" charset="-122"/>
              </a:rPr>
              <a:t>，最早的、完整的英语自动剖析系统）、布朗美国英语语料库的建立等。</a:t>
            </a:r>
            <a:r>
              <a:rPr lang="en-US" altLang="zh-CN" sz="1800" dirty="0">
                <a:solidFill>
                  <a:srgbClr val="0000FF"/>
                </a:solidFill>
                <a:latin typeface="华文中宋" panose="02010600040101010101" pitchFamily="2" charset="-122"/>
                <a:ea typeface="华文中宋" panose="02010600040101010101" pitchFamily="2" charset="-122"/>
              </a:rPr>
              <a:t>IBM-701</a:t>
            </a:r>
            <a:r>
              <a:rPr lang="zh-CN" altLang="zh-CN" sz="1800" dirty="0">
                <a:solidFill>
                  <a:srgbClr val="0000FF"/>
                </a:solidFill>
                <a:latin typeface="华文中宋" panose="02010600040101010101" pitchFamily="2" charset="-122"/>
                <a:ea typeface="华文中宋" panose="02010600040101010101" pitchFamily="2" charset="-122"/>
              </a:rPr>
              <a:t>计算机进行了世界上第一次机器翻译试验，将几个简单的俄语句子翻译成了英文。这之后苏联、英国、日本等国家也陆续进行了机器翻译试验。</a:t>
            </a:r>
          </a:p>
        </p:txBody>
      </p:sp>
      <p:sp>
        <p:nvSpPr>
          <p:cNvPr id="4" name="Text Box 27">
            <a:extLst>
              <a:ext uri="{FF2B5EF4-FFF2-40B4-BE49-F238E27FC236}">
                <a16:creationId xmlns:a16="http://schemas.microsoft.com/office/drawing/2014/main" id="{D84A924E-A262-431D-A0E2-0084ACA905F9}"/>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自然语言处理的发展历程</a:t>
            </a:r>
          </a:p>
        </p:txBody>
      </p:sp>
    </p:spTree>
    <p:extLst>
      <p:ext uri="{BB962C8B-B14F-4D97-AF65-F5344CB8AC3E}">
        <p14:creationId xmlns:p14="http://schemas.microsoft.com/office/powerpoint/2010/main" val="566417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8F50826-FCE2-4A40-966B-B5EEE27B1F51}"/>
              </a:ext>
            </a:extLst>
          </p:cNvPr>
          <p:cNvSpPr>
            <a:spLocks noGrp="1"/>
          </p:cNvSpPr>
          <p:nvPr>
            <p:ph idx="1"/>
          </p:nvPr>
        </p:nvSpPr>
        <p:spPr/>
        <p:txBody>
          <a:bodyPr/>
          <a:lstStyle/>
          <a:p>
            <a:pPr algn="just">
              <a:lnSpc>
                <a:spcPct val="150000"/>
              </a:lnSpc>
              <a:buFont typeface="Wingdings" panose="05000000000000000000" pitchFamily="2" charset="2"/>
              <a:buChar char="p"/>
            </a:pPr>
            <a:r>
              <a:rPr lang="en-US" altLang="zh-CN" sz="1800" dirty="0">
                <a:solidFill>
                  <a:srgbClr val="0000FF"/>
                </a:solidFill>
                <a:latin typeface="华文中宋" panose="02010600040101010101" pitchFamily="2" charset="-122"/>
                <a:ea typeface="华文中宋" panose="02010600040101010101" pitchFamily="2" charset="-122"/>
              </a:rPr>
              <a:t>1966</a:t>
            </a:r>
            <a:r>
              <a:rPr lang="zh-CN" altLang="zh-CN" sz="1800" dirty="0">
                <a:solidFill>
                  <a:srgbClr val="0000FF"/>
                </a:solidFill>
                <a:latin typeface="华文中宋" panose="02010600040101010101" pitchFamily="2" charset="-122"/>
                <a:ea typeface="华文中宋" panose="02010600040101010101" pitchFamily="2" charset="-122"/>
              </a:rPr>
              <a:t>年，美国科学院的语言自动处理咨询委员会（</a:t>
            </a:r>
            <a:r>
              <a:rPr lang="en-US" altLang="zh-CN" sz="1800" dirty="0" err="1">
                <a:solidFill>
                  <a:srgbClr val="0000FF"/>
                </a:solidFill>
                <a:latin typeface="华文中宋" panose="02010600040101010101" pitchFamily="2" charset="-122"/>
                <a:ea typeface="华文中宋" panose="02010600040101010101" pitchFamily="2" charset="-122"/>
              </a:rPr>
              <a:t>ALPAC</a:t>
            </a:r>
            <a:r>
              <a:rPr lang="zh-CN" altLang="zh-CN" sz="1800" dirty="0">
                <a:solidFill>
                  <a:srgbClr val="0000FF"/>
                </a:solidFill>
                <a:latin typeface="华文中宋" panose="02010600040101010101" pitchFamily="2" charset="-122"/>
                <a:ea typeface="华文中宋" panose="02010600040101010101" pitchFamily="2" charset="-122"/>
              </a:rPr>
              <a:t>），发布了一篇题为《语言与机器》的研究报告，报告全面否定了机器翻译的可行性，认为机器翻译不足以克服现有困难、投入实用。这篇报告浇灭了之前的机器翻译热潮，许多国家开始消减在这方面的经费投入，许多相关研究被迫暂停，自然语言研究陷入低谷。</a:t>
            </a:r>
          </a:p>
          <a:p>
            <a:endParaRPr lang="zh-CN" altLang="en-US" dirty="0"/>
          </a:p>
        </p:txBody>
      </p:sp>
      <p:sp>
        <p:nvSpPr>
          <p:cNvPr id="4" name="Text Box 27">
            <a:extLst>
              <a:ext uri="{FF2B5EF4-FFF2-40B4-BE49-F238E27FC236}">
                <a16:creationId xmlns:a16="http://schemas.microsoft.com/office/drawing/2014/main" id="{D4DDDCDA-C6A4-BBEF-B6B8-22B0BE705757}"/>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自然语言处理的发展历程</a:t>
            </a:r>
          </a:p>
        </p:txBody>
      </p:sp>
    </p:spTree>
    <p:extLst>
      <p:ext uri="{BB962C8B-B14F-4D97-AF65-F5344CB8AC3E}">
        <p14:creationId xmlns:p14="http://schemas.microsoft.com/office/powerpoint/2010/main" val="1385015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8F50826-FCE2-4A40-966B-B5EEE27B1F51}"/>
              </a:ext>
            </a:extLst>
          </p:cNvPr>
          <p:cNvSpPr>
            <a:spLocks noGrp="1"/>
          </p:cNvSpPr>
          <p:nvPr>
            <p:ph idx="1"/>
          </p:nvPr>
        </p:nvSpPr>
        <p:spPr/>
        <p:txBody>
          <a:bodyPr/>
          <a:lstStyle/>
          <a:p>
            <a:pPr algn="just">
              <a:lnSpc>
                <a:spcPct val="150000"/>
              </a:lnSpc>
              <a:buFont typeface="Wingdings" panose="05000000000000000000" pitchFamily="2" charset="2"/>
              <a:buChar char="p"/>
            </a:pPr>
            <a:r>
              <a:rPr lang="zh-CN" altLang="zh-CN" sz="1800" dirty="0">
                <a:solidFill>
                  <a:srgbClr val="FF0000"/>
                </a:solidFill>
                <a:latin typeface="华文中宋" panose="02010600040101010101" pitchFamily="2" charset="-122"/>
                <a:ea typeface="华文中宋" panose="02010600040101010101" pitchFamily="2" charset="-122"/>
              </a:rPr>
              <a:t>里程碑事件</a:t>
            </a:r>
            <a:r>
              <a:rPr lang="zh-CN" altLang="zh-CN" sz="1800" dirty="0">
                <a:solidFill>
                  <a:srgbClr val="0000FF"/>
                </a:solidFill>
                <a:latin typeface="华文中宋" panose="02010600040101010101" pitchFamily="2" charset="-122"/>
                <a:ea typeface="华文中宋" panose="02010600040101010101" pitchFamily="2" charset="-122"/>
              </a:rPr>
              <a:t>出现在</a:t>
            </a:r>
            <a:r>
              <a:rPr lang="en-US" altLang="zh-CN" sz="1800" dirty="0">
                <a:solidFill>
                  <a:srgbClr val="0000FF"/>
                </a:solidFill>
                <a:latin typeface="华文中宋" panose="02010600040101010101" pitchFamily="2" charset="-122"/>
                <a:ea typeface="华文中宋" panose="02010600040101010101" pitchFamily="2" charset="-122"/>
              </a:rPr>
              <a:t>1976 </a:t>
            </a:r>
            <a:r>
              <a:rPr lang="zh-CN" altLang="zh-CN" sz="1800" dirty="0">
                <a:solidFill>
                  <a:srgbClr val="0000FF"/>
                </a:solidFill>
                <a:latin typeface="华文中宋" panose="02010600040101010101" pitchFamily="2" charset="-122"/>
                <a:ea typeface="华文中宋" panose="02010600040101010101" pitchFamily="2" charset="-122"/>
              </a:rPr>
              <a:t>年，加拿大蒙特利尔大学与加拿大联邦政府翻译局联合开发了名为</a:t>
            </a:r>
            <a:r>
              <a:rPr lang="en-US" altLang="zh-CN" sz="1800" dirty="0">
                <a:solidFill>
                  <a:srgbClr val="0000FF"/>
                </a:solidFill>
                <a:latin typeface="华文中宋" panose="02010600040101010101" pitchFamily="2" charset="-122"/>
                <a:ea typeface="华文中宋" panose="02010600040101010101" pitchFamily="2" charset="-122"/>
              </a:rPr>
              <a:t>TAUM-</a:t>
            </a:r>
            <a:r>
              <a:rPr lang="en-US" altLang="zh-CN" sz="1800" dirty="0" err="1">
                <a:solidFill>
                  <a:srgbClr val="0000FF"/>
                </a:solidFill>
                <a:latin typeface="华文中宋" panose="02010600040101010101" pitchFamily="2" charset="-122"/>
                <a:ea typeface="华文中宋" panose="02010600040101010101" pitchFamily="2" charset="-122"/>
              </a:rPr>
              <a:t>METEO</a:t>
            </a:r>
            <a:r>
              <a:rPr lang="zh-CN" altLang="zh-CN" sz="1800" dirty="0">
                <a:solidFill>
                  <a:srgbClr val="0000FF"/>
                </a:solidFill>
                <a:latin typeface="华文中宋" panose="02010600040101010101" pitchFamily="2" charset="-122"/>
                <a:ea typeface="华文中宋" panose="02010600040101010101" pitchFamily="2" charset="-122"/>
              </a:rPr>
              <a:t>的机器翻译系统，提供天气预报服务。这个系统每小时可以翻译</a:t>
            </a:r>
            <a:r>
              <a:rPr lang="en-US" altLang="zh-CN" sz="1800" dirty="0">
                <a:solidFill>
                  <a:srgbClr val="0000FF"/>
                </a:solidFill>
                <a:latin typeface="华文中宋" panose="02010600040101010101" pitchFamily="2" charset="-122"/>
                <a:ea typeface="华文中宋" panose="02010600040101010101" pitchFamily="2" charset="-122"/>
              </a:rPr>
              <a:t>6-30</a:t>
            </a:r>
            <a:r>
              <a:rPr lang="zh-CN" altLang="zh-CN" sz="1800" dirty="0">
                <a:solidFill>
                  <a:srgbClr val="0000FF"/>
                </a:solidFill>
                <a:latin typeface="华文中宋" panose="02010600040101010101" pitchFamily="2" charset="-122"/>
                <a:ea typeface="华文中宋" panose="02010600040101010101" pitchFamily="2" charset="-122"/>
              </a:rPr>
              <a:t>万个词，每天可翻译</a:t>
            </a:r>
            <a:r>
              <a:rPr lang="en-US" altLang="zh-CN" sz="1800" dirty="0">
                <a:solidFill>
                  <a:srgbClr val="0000FF"/>
                </a:solidFill>
                <a:latin typeface="华文中宋" panose="02010600040101010101" pitchFamily="2" charset="-122"/>
                <a:ea typeface="华文中宋" panose="02010600040101010101" pitchFamily="2" charset="-122"/>
              </a:rPr>
              <a:t>1-2</a:t>
            </a:r>
            <a:r>
              <a:rPr lang="zh-CN" altLang="zh-CN" sz="1800" dirty="0">
                <a:solidFill>
                  <a:srgbClr val="0000FF"/>
                </a:solidFill>
                <a:latin typeface="华文中宋" panose="02010600040101010101" pitchFamily="2" charset="-122"/>
                <a:ea typeface="华文中宋" panose="02010600040101010101" pitchFamily="2" charset="-122"/>
              </a:rPr>
              <a:t>千篇气象资料，并能够通过电视、报纸立即公布。在这之后，欧盟、日本也纷纷开始研究多语言机器翻译系统，但并未取得预期的成效。</a:t>
            </a:r>
          </a:p>
        </p:txBody>
      </p:sp>
      <p:sp>
        <p:nvSpPr>
          <p:cNvPr id="4" name="Text Box 27">
            <a:extLst>
              <a:ext uri="{FF2B5EF4-FFF2-40B4-BE49-F238E27FC236}">
                <a16:creationId xmlns:a16="http://schemas.microsoft.com/office/drawing/2014/main" id="{F7A0C693-F281-7393-AFA2-EE1B94EA61C4}"/>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自然语言处理的发展历程</a:t>
            </a:r>
          </a:p>
        </p:txBody>
      </p:sp>
    </p:spTree>
    <p:extLst>
      <p:ext uri="{BB962C8B-B14F-4D97-AF65-F5344CB8AC3E}">
        <p14:creationId xmlns:p14="http://schemas.microsoft.com/office/powerpoint/2010/main" val="25278355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8F50826-FCE2-4A40-966B-B5EEE27B1F51}"/>
              </a:ext>
            </a:extLst>
          </p:cNvPr>
          <p:cNvSpPr>
            <a:spLocks noGrp="1"/>
          </p:cNvSpPr>
          <p:nvPr>
            <p:ph idx="1"/>
          </p:nvPr>
        </p:nvSpPr>
        <p:spPr/>
        <p:txBody>
          <a:bodyPr/>
          <a:lstStyle/>
          <a:p>
            <a:pPr algn="just">
              <a:lnSpc>
                <a:spcPct val="150000"/>
              </a:lnSpc>
              <a:buFont typeface="Wingdings" panose="05000000000000000000" pitchFamily="2" charset="2"/>
              <a:buChar char="p"/>
            </a:pPr>
            <a:r>
              <a:rPr lang="zh-CN" altLang="zh-CN" sz="1800" dirty="0">
                <a:solidFill>
                  <a:srgbClr val="0000FF"/>
                </a:solidFill>
                <a:latin typeface="华文中宋" panose="02010600040101010101" pitchFamily="2" charset="-122"/>
                <a:ea typeface="华文中宋" panose="02010600040101010101" pitchFamily="2" charset="-122"/>
              </a:rPr>
              <a:t>到了</a:t>
            </a:r>
            <a:r>
              <a:rPr lang="en-US" altLang="zh-CN" sz="1800" dirty="0">
                <a:solidFill>
                  <a:srgbClr val="0000FF"/>
                </a:solidFill>
                <a:latin typeface="华文中宋" panose="02010600040101010101" pitchFamily="2" charset="-122"/>
                <a:ea typeface="华文中宋" panose="02010600040101010101" pitchFamily="2" charset="-122"/>
              </a:rPr>
              <a:t>90</a:t>
            </a:r>
            <a:r>
              <a:rPr lang="zh-CN" altLang="zh-CN" sz="1800" dirty="0">
                <a:solidFill>
                  <a:srgbClr val="0000FF"/>
                </a:solidFill>
                <a:latin typeface="华文中宋" panose="02010600040101010101" pitchFamily="2" charset="-122"/>
                <a:ea typeface="华文中宋" panose="02010600040101010101" pitchFamily="2" charset="-122"/>
              </a:rPr>
              <a:t>年代时，自然语言处理进入了发展繁荣期。随着计算机的计算速度和存储量大幅增加、大规模真实文本的积累产生，以及被互联网发展激发出的、以</a:t>
            </a:r>
            <a:r>
              <a:rPr lang="zh-CN" altLang="zh-CN" sz="1800" dirty="0">
                <a:solidFill>
                  <a:srgbClr val="FF0000"/>
                </a:solidFill>
                <a:latin typeface="华文中宋" panose="02010600040101010101" pitchFamily="2" charset="-122"/>
                <a:ea typeface="华文中宋" panose="02010600040101010101" pitchFamily="2" charset="-122"/>
              </a:rPr>
              <a:t>网页搜索为代表的基于自然语言的信息检索和抽取需求出现</a:t>
            </a:r>
            <a:r>
              <a:rPr lang="zh-CN" altLang="zh-CN" sz="1800" dirty="0">
                <a:solidFill>
                  <a:srgbClr val="0000FF"/>
                </a:solidFill>
                <a:latin typeface="华文中宋" panose="02010600040101010101" pitchFamily="2" charset="-122"/>
                <a:ea typeface="华文中宋" panose="02010600040101010101" pitchFamily="2" charset="-122"/>
              </a:rPr>
              <a:t>，人们对自然语言处理的热情空前高涨。</a:t>
            </a:r>
            <a:endParaRPr lang="en-US" altLang="zh-CN" sz="1800" dirty="0">
              <a:solidFill>
                <a:srgbClr val="0000FF"/>
              </a:solidFill>
              <a:latin typeface="华文中宋" panose="02010600040101010101" pitchFamily="2" charset="-122"/>
              <a:ea typeface="华文中宋" panose="02010600040101010101" pitchFamily="2" charset="-122"/>
            </a:endParaRPr>
          </a:p>
          <a:p>
            <a:pPr algn="just">
              <a:lnSpc>
                <a:spcPct val="150000"/>
              </a:lnSpc>
              <a:buFont typeface="Wingdings" panose="05000000000000000000" pitchFamily="2" charset="2"/>
              <a:buChar char="p"/>
            </a:pPr>
            <a:r>
              <a:rPr lang="zh-CN" altLang="zh-CN" sz="1800" dirty="0">
                <a:solidFill>
                  <a:srgbClr val="0000FF"/>
                </a:solidFill>
                <a:latin typeface="华文中宋" panose="02010600040101010101" pitchFamily="2" charset="-122"/>
                <a:ea typeface="华文中宋" panose="02010600040101010101" pitchFamily="2" charset="-122"/>
              </a:rPr>
              <a:t>进入</a:t>
            </a:r>
            <a:r>
              <a:rPr lang="en-US" altLang="zh-CN" sz="1800" dirty="0">
                <a:solidFill>
                  <a:srgbClr val="0000FF"/>
                </a:solidFill>
                <a:latin typeface="华文中宋" panose="02010600040101010101" pitchFamily="2" charset="-122"/>
                <a:ea typeface="华文中宋" panose="02010600040101010101" pitchFamily="2" charset="-122"/>
              </a:rPr>
              <a:t>2010</a:t>
            </a:r>
            <a:r>
              <a:rPr lang="zh-CN" altLang="zh-CN" sz="1800" dirty="0">
                <a:solidFill>
                  <a:srgbClr val="0000FF"/>
                </a:solidFill>
                <a:latin typeface="华文中宋" panose="02010600040101010101" pitchFamily="2" charset="-122"/>
                <a:ea typeface="华文中宋" panose="02010600040101010101" pitchFamily="2" charset="-122"/>
              </a:rPr>
              <a:t>年以后，基于大数据和浅层、深层学习技术，自然语言处理的效果得到了进一步优化。机器翻译的效果进一步提升，出现了专门的智能翻译产品。对话交互能力被应用在客服机器人、智能助手等产品中。</a:t>
            </a:r>
          </a:p>
        </p:txBody>
      </p:sp>
      <p:sp>
        <p:nvSpPr>
          <p:cNvPr id="4" name="Text Box 27">
            <a:extLst>
              <a:ext uri="{FF2B5EF4-FFF2-40B4-BE49-F238E27FC236}">
                <a16:creationId xmlns:a16="http://schemas.microsoft.com/office/drawing/2014/main" id="{C2EA3F86-AADA-743B-791A-D2A8AE446D87}"/>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自然语言处理的发展历程</a:t>
            </a:r>
          </a:p>
        </p:txBody>
      </p:sp>
    </p:spTree>
    <p:extLst>
      <p:ext uri="{BB962C8B-B14F-4D97-AF65-F5344CB8AC3E}">
        <p14:creationId xmlns:p14="http://schemas.microsoft.com/office/powerpoint/2010/main" val="440122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708615" y="2156385"/>
            <a:ext cx="5726770" cy="3657600"/>
          </a:xfrm>
          <a:prstGeom prst="rect">
            <a:avLst/>
          </a:prstGeom>
        </p:spPr>
      </p:pic>
      <p:sp>
        <p:nvSpPr>
          <p:cNvPr id="2" name="文本框 1"/>
          <p:cNvSpPr txBox="1"/>
          <p:nvPr/>
        </p:nvSpPr>
        <p:spPr>
          <a:xfrm>
            <a:off x="283965" y="1671637"/>
            <a:ext cx="2969083" cy="507831"/>
          </a:xfrm>
          <a:prstGeom prst="rect">
            <a:avLst/>
          </a:prstGeom>
          <a:noFill/>
        </p:spPr>
        <p:txBody>
          <a:bodyPr wrap="none" rtlCol="0" anchor="t">
            <a:spAutoFit/>
            <a:scene3d>
              <a:camera prst="orthographicFront"/>
              <a:lightRig rig="threePt" dir="t"/>
            </a:scene3d>
          </a:bodyPr>
          <a:lstStyle/>
          <a:p>
            <a:pPr marL="257175" indent="-257175" algn="ctr">
              <a:buFont typeface="Wingdings" panose="05000000000000000000" charset="0"/>
              <a:buChar char="Ø"/>
            </a:pPr>
            <a:r>
              <a:rPr lang="en-US" altLang="zh-CN"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rPr>
              <a:t>NLP</a:t>
            </a:r>
            <a:r>
              <a:rPr lang="zh-CN" altLang="en-US"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rPr>
              <a:t>的最新近展</a:t>
            </a:r>
          </a:p>
        </p:txBody>
      </p:sp>
      <p:sp>
        <p:nvSpPr>
          <p:cNvPr id="6" name="Text Box 27">
            <a:extLst>
              <a:ext uri="{FF2B5EF4-FFF2-40B4-BE49-F238E27FC236}">
                <a16:creationId xmlns:a16="http://schemas.microsoft.com/office/drawing/2014/main" id="{39949A98-CAF3-7779-3BAD-10D262DFC1EC}"/>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自然语言处理的发展历程</a:t>
            </a:r>
          </a:p>
        </p:txBody>
      </p:sp>
    </p:spTree>
  </p:cSld>
  <p:clrMapOvr>
    <a:masterClrMapping/>
  </p:clrMapOvr>
  <p:transition spd="slow" advTm="12832"/>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5415" y="1747361"/>
            <a:ext cx="2969083" cy="507831"/>
          </a:xfrm>
          <a:prstGeom prst="rect">
            <a:avLst/>
          </a:prstGeom>
          <a:noFill/>
        </p:spPr>
        <p:txBody>
          <a:bodyPr wrap="none" rtlCol="0" anchor="t">
            <a:spAutoFit/>
            <a:scene3d>
              <a:camera prst="orthographicFront"/>
              <a:lightRig rig="threePt" dir="t"/>
            </a:scene3d>
          </a:bodyPr>
          <a:lstStyle/>
          <a:p>
            <a:pPr marL="257175" indent="-257175" algn="ctr">
              <a:buFont typeface="Wingdings" panose="05000000000000000000" charset="0"/>
              <a:buChar char="Ø"/>
            </a:pPr>
            <a:r>
              <a:rPr lang="en-US" altLang="zh-CN"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rPr>
              <a:t>NLP</a:t>
            </a:r>
            <a:r>
              <a:rPr lang="zh-CN" altLang="en-US"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rPr>
              <a:t>的最新近展</a:t>
            </a:r>
          </a:p>
        </p:txBody>
      </p:sp>
      <p:pic>
        <p:nvPicPr>
          <p:cNvPr id="3" name="图片 2"/>
          <p:cNvPicPr>
            <a:picLocks noChangeAspect="1"/>
          </p:cNvPicPr>
          <p:nvPr/>
        </p:nvPicPr>
        <p:blipFill>
          <a:blip r:embed="rId3"/>
          <a:stretch>
            <a:fillRect/>
          </a:stretch>
        </p:blipFill>
        <p:spPr>
          <a:xfrm>
            <a:off x="1771651" y="2219671"/>
            <a:ext cx="5874377" cy="3666779"/>
          </a:xfrm>
          <a:prstGeom prst="rect">
            <a:avLst/>
          </a:prstGeom>
        </p:spPr>
      </p:pic>
      <p:sp>
        <p:nvSpPr>
          <p:cNvPr id="7" name="Text Box 27">
            <a:extLst>
              <a:ext uri="{FF2B5EF4-FFF2-40B4-BE49-F238E27FC236}">
                <a16:creationId xmlns:a16="http://schemas.microsoft.com/office/drawing/2014/main" id="{7D8604AC-8F3E-F95D-FAE6-7EED70ED3801}"/>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自然语言处理的发展历程</a:t>
            </a:r>
          </a:p>
        </p:txBody>
      </p:sp>
    </p:spTree>
  </p:cSld>
  <p:clrMapOvr>
    <a:masterClrMapping/>
  </p:clrMapOvr>
  <p:transition spd="slow" advTm="12832"/>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314451" y="2187955"/>
            <a:ext cx="6692861" cy="3714750"/>
          </a:xfrm>
          <a:prstGeom prst="rect">
            <a:avLst/>
          </a:prstGeom>
        </p:spPr>
      </p:pic>
      <p:sp>
        <p:nvSpPr>
          <p:cNvPr id="8" name="文本框 7">
            <a:extLst>
              <a:ext uri="{FF2B5EF4-FFF2-40B4-BE49-F238E27FC236}">
                <a16:creationId xmlns:a16="http://schemas.microsoft.com/office/drawing/2014/main" id="{2A55EE89-E162-4264-B7F9-75F9CCFE169C}"/>
              </a:ext>
            </a:extLst>
          </p:cNvPr>
          <p:cNvSpPr txBox="1"/>
          <p:nvPr/>
        </p:nvSpPr>
        <p:spPr>
          <a:xfrm>
            <a:off x="226815" y="1693450"/>
            <a:ext cx="2969083" cy="507831"/>
          </a:xfrm>
          <a:prstGeom prst="rect">
            <a:avLst/>
          </a:prstGeom>
          <a:noFill/>
        </p:spPr>
        <p:txBody>
          <a:bodyPr wrap="none" rtlCol="0" anchor="t">
            <a:spAutoFit/>
            <a:scene3d>
              <a:camera prst="orthographicFront"/>
              <a:lightRig rig="threePt" dir="t"/>
            </a:scene3d>
          </a:bodyPr>
          <a:lstStyle/>
          <a:p>
            <a:pPr marL="257175" indent="-257175" algn="ctr">
              <a:buFont typeface="Wingdings" panose="05000000000000000000" charset="0"/>
              <a:buChar char="Ø"/>
            </a:pPr>
            <a:r>
              <a:rPr lang="en-US" altLang="zh-CN"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rPr>
              <a:t>NLP</a:t>
            </a:r>
            <a:r>
              <a:rPr lang="zh-CN" altLang="en-US" sz="2700" b="1" dirty="0">
                <a:ln w="0"/>
                <a:solidFill>
                  <a:srgbClr val="FF6600"/>
                </a:solidFill>
                <a:effectLst>
                  <a:outerShdw blurRad="38100" dist="25400" dir="5400000" algn="ctr" rotWithShape="0">
                    <a:srgbClr val="6E747A">
                      <a:alpha val="43000"/>
                    </a:srgbClr>
                  </a:outerShdw>
                </a:effectLst>
                <a:latin typeface="Georgia" panose="02040502050405020303" pitchFamily="18" charset="0"/>
                <a:ea typeface="隶书" panose="02010509060101010101" pitchFamily="49" charset="-122"/>
                <a:sym typeface="+mn-ea"/>
              </a:rPr>
              <a:t>的最新近展</a:t>
            </a:r>
          </a:p>
        </p:txBody>
      </p:sp>
      <p:sp>
        <p:nvSpPr>
          <p:cNvPr id="5" name="Text Box 27">
            <a:extLst>
              <a:ext uri="{FF2B5EF4-FFF2-40B4-BE49-F238E27FC236}">
                <a16:creationId xmlns:a16="http://schemas.microsoft.com/office/drawing/2014/main" id="{8F39994F-0ADA-F319-460D-2F7A31449DFD}"/>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自然语言处理的发展历程</a:t>
            </a:r>
          </a:p>
        </p:txBody>
      </p:sp>
    </p:spTree>
  </p:cSld>
  <p:clrMapOvr>
    <a:masterClrMapping/>
  </p:clrMapOvr>
  <p:transition spd="slow" advTm="12832"/>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27"/>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p>
        </p:txBody>
      </p:sp>
      <p:pic>
        <p:nvPicPr>
          <p:cNvPr id="5" name="图片 4"/>
          <p:cNvPicPr>
            <a:picLocks noChangeAspect="1"/>
          </p:cNvPicPr>
          <p:nvPr/>
        </p:nvPicPr>
        <p:blipFill>
          <a:blip r:embed="rId3">
            <a:lum bright="12000"/>
          </a:blip>
          <a:stretch>
            <a:fillRect/>
          </a:stretch>
        </p:blipFill>
        <p:spPr>
          <a:xfrm>
            <a:off x="2646219" y="1335659"/>
            <a:ext cx="5590308" cy="2875184"/>
          </a:xfrm>
          <a:prstGeom prst="rect">
            <a:avLst/>
          </a:prstGeom>
        </p:spPr>
      </p:pic>
      <p:sp>
        <p:nvSpPr>
          <p:cNvPr id="2" name="矩形 1"/>
          <p:cNvSpPr/>
          <p:nvPr/>
        </p:nvSpPr>
        <p:spPr>
          <a:xfrm>
            <a:off x="833252" y="1276352"/>
            <a:ext cx="1600639" cy="523220"/>
          </a:xfrm>
          <a:prstGeom prst="rect">
            <a:avLst/>
          </a:prstGeom>
          <a:noFill/>
          <a:ln>
            <a:noFill/>
          </a:ln>
        </p:spPr>
        <p:txBody>
          <a:bodyPr wrap="square" rtlCol="0" anchor="t">
            <a:spAutoFit/>
          </a:bodyPr>
          <a:lstStyle/>
          <a:p>
            <a:pPr marL="257175" indent="-257175" algn="ctr">
              <a:buFont typeface="Wingdings" panose="05000000000000000000" charset="0"/>
              <a:buChar char="Ø"/>
            </a:pPr>
            <a:r>
              <a:rPr lang="zh-CN" altLang="en-US" sz="2800" dirty="0">
                <a:ln w="0"/>
                <a:solidFill>
                  <a:srgbClr val="FF0000"/>
                </a:solidFill>
                <a:latin typeface="+mn-ea"/>
              </a:rPr>
              <a:t>数据</a:t>
            </a:r>
            <a:endParaRPr lang="zh-CN" altLang="en-US" sz="2800" dirty="0">
              <a:ln w="22225">
                <a:solidFill>
                  <a:schemeClr val="accent2"/>
                </a:solidFill>
                <a:prstDash val="solid"/>
              </a:ln>
              <a:solidFill>
                <a:srgbClr val="FF0000"/>
              </a:solidFill>
              <a:latin typeface="+mn-ea"/>
            </a:endParaRPr>
          </a:p>
        </p:txBody>
      </p:sp>
      <p:sp>
        <p:nvSpPr>
          <p:cNvPr id="6" name="矩形 5"/>
          <p:cNvSpPr/>
          <p:nvPr/>
        </p:nvSpPr>
        <p:spPr>
          <a:xfrm>
            <a:off x="2808886" y="4134644"/>
            <a:ext cx="5309878" cy="1930337"/>
          </a:xfrm>
          <a:prstGeom prst="rect">
            <a:avLst/>
          </a:prstGeom>
        </p:spPr>
        <p:txBody>
          <a:bodyPr wrap="square">
            <a:spAutoFit/>
          </a:bodyPr>
          <a:lstStyle/>
          <a:p>
            <a:pPr marL="192881" indent="-192881">
              <a:lnSpc>
                <a:spcPct val="150000"/>
              </a:lnSpc>
              <a:buFont typeface="Wingdings" panose="05000000000000000000" charset="0"/>
              <a:buChar char="ü"/>
            </a:pPr>
            <a:r>
              <a:rPr lang="zh-CN" altLang="en-US" sz="2800" dirty="0">
                <a:solidFill>
                  <a:srgbClr val="FF0000"/>
                </a:solidFill>
                <a:latin typeface="+mn-ea"/>
              </a:rPr>
              <a:t>文本是人们最自然的信息表示</a:t>
            </a:r>
            <a:endParaRPr lang="en-US" altLang="zh-CN" sz="2800" dirty="0">
              <a:solidFill>
                <a:srgbClr val="FF0000"/>
              </a:solidFill>
              <a:latin typeface="+mn-ea"/>
            </a:endParaRPr>
          </a:p>
          <a:p>
            <a:pPr marL="192881" indent="-192881">
              <a:lnSpc>
                <a:spcPct val="150000"/>
              </a:lnSpc>
              <a:buFont typeface="Wingdings" panose="05000000000000000000" charset="0"/>
              <a:buChar char="ü"/>
            </a:pPr>
            <a:r>
              <a:rPr lang="zh-CN" altLang="en-US" sz="2800" dirty="0">
                <a:solidFill>
                  <a:srgbClr val="FF0000"/>
                </a:solidFill>
                <a:latin typeface="+mn-ea"/>
              </a:rPr>
              <a:t>文本是人们最常用的信息表示</a:t>
            </a:r>
            <a:endParaRPr lang="en-US" altLang="zh-CN" sz="2800" dirty="0">
              <a:solidFill>
                <a:srgbClr val="FF0000"/>
              </a:solidFill>
              <a:latin typeface="+mn-ea"/>
            </a:endParaRPr>
          </a:p>
          <a:p>
            <a:pPr marL="192881" indent="-192881">
              <a:lnSpc>
                <a:spcPct val="150000"/>
              </a:lnSpc>
              <a:buFont typeface="Wingdings" panose="05000000000000000000" charset="0"/>
              <a:buChar char="ü"/>
            </a:pPr>
            <a:r>
              <a:rPr lang="zh-CN" altLang="en-US" sz="2800" dirty="0">
                <a:solidFill>
                  <a:srgbClr val="FF0000"/>
                </a:solidFill>
                <a:latin typeface="+mn-ea"/>
              </a:rPr>
              <a:t>文本是最具表达力的信息表示 </a:t>
            </a:r>
          </a:p>
        </p:txBody>
      </p:sp>
    </p:spTree>
  </p:cSld>
  <p:clrMapOvr>
    <a:masterClrMapping/>
  </p:clrMapOvr>
  <p:transition spd="slow" advTm="1283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25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 presetClass="entr" presetSubtype="4" fill="hold" nodeType="afterEffect">
                                  <p:stCondLst>
                                    <p:cond delay="50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additive="base">
                                        <p:cTn id="21" dur="75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2" dur="75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23" fill="hold">
                            <p:stCondLst>
                              <p:cond delay="1750"/>
                            </p:stCondLst>
                            <p:childTnLst>
                              <p:par>
                                <p:cTn id="24" presetID="2" presetClass="entr" presetSubtype="4" fill="hold" nodeType="afterEffect">
                                  <p:stCondLst>
                                    <p:cond delay="500"/>
                                  </p:stCondLst>
                                  <p:childTnLst>
                                    <p:set>
                                      <p:cBhvr>
                                        <p:cTn id="25" dur="1" fill="hold">
                                          <p:stCondLst>
                                            <p:cond delay="0"/>
                                          </p:stCondLst>
                                        </p:cTn>
                                        <p:tgtEl>
                                          <p:spTgt spid="6">
                                            <p:txEl>
                                              <p:pRg st="2" end="2"/>
                                            </p:txEl>
                                          </p:spTgt>
                                        </p:tgtEl>
                                        <p:attrNameLst>
                                          <p:attrName>style.visibility</p:attrName>
                                        </p:attrNameLst>
                                      </p:cBhvr>
                                      <p:to>
                                        <p:strVal val="visible"/>
                                      </p:to>
                                    </p:set>
                                    <p:anim calcmode="lin" valueType="num">
                                      <p:cBhvr additive="base">
                                        <p:cTn id="26" dur="75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7" dur="75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8F50826-FCE2-4A40-966B-B5EEE27B1F51}"/>
              </a:ext>
            </a:extLst>
          </p:cNvPr>
          <p:cNvSpPr>
            <a:spLocks noGrp="1"/>
          </p:cNvSpPr>
          <p:nvPr>
            <p:ph idx="1"/>
          </p:nvPr>
        </p:nvSpPr>
        <p:spPr>
          <a:xfrm>
            <a:off x="628650" y="1600203"/>
            <a:ext cx="7772400" cy="4171948"/>
          </a:xfrm>
        </p:spPr>
        <p:txBody>
          <a:bodyPr/>
          <a:lstStyle/>
          <a:p>
            <a:pPr>
              <a:lnSpc>
                <a:spcPct val="150000"/>
              </a:lnSpc>
              <a:buFont typeface="Wingdings" panose="05000000000000000000" pitchFamily="2" charset="2"/>
              <a:buChar char="p"/>
            </a:pPr>
            <a:r>
              <a:rPr lang="zh-CN" altLang="zh-CN" sz="2100" dirty="0">
                <a:solidFill>
                  <a:srgbClr val="C00000"/>
                </a:solidFill>
                <a:latin typeface="华文中宋" panose="02010600040101010101" pitchFamily="2" charset="-122"/>
                <a:ea typeface="华文中宋" panose="02010600040101010101" pitchFamily="2" charset="-122"/>
              </a:rPr>
              <a:t>自然语言处理是包括了计算机科学、语言学、心理认知学等一系列学科的一门交叉学科，发展趋势是从规则到统计再到深度学习，其大致经历了</a:t>
            </a:r>
            <a:r>
              <a:rPr lang="en-US" altLang="zh-CN" sz="2100" dirty="0">
                <a:solidFill>
                  <a:srgbClr val="C00000"/>
                </a:solidFill>
                <a:latin typeface="华文中宋" panose="02010600040101010101" pitchFamily="2" charset="-122"/>
                <a:ea typeface="华文中宋" panose="02010600040101010101" pitchFamily="2" charset="-122"/>
              </a:rPr>
              <a:t>5</a:t>
            </a:r>
            <a:r>
              <a:rPr lang="zh-CN" altLang="zh-CN" sz="2100" dirty="0">
                <a:solidFill>
                  <a:srgbClr val="C00000"/>
                </a:solidFill>
                <a:latin typeface="华文中宋" panose="02010600040101010101" pitchFamily="2" charset="-122"/>
                <a:ea typeface="华文中宋" panose="02010600040101010101" pitchFamily="2" charset="-122"/>
              </a:rPr>
              <a:t>个阶段：</a:t>
            </a:r>
            <a:endParaRPr lang="en-US" altLang="zh-CN" sz="2100" dirty="0">
              <a:solidFill>
                <a:srgbClr val="C00000"/>
              </a:solidFill>
              <a:latin typeface="华文中宋" panose="02010600040101010101" pitchFamily="2" charset="-122"/>
              <a:ea typeface="华文中宋" panose="02010600040101010101" pitchFamily="2" charset="-122"/>
            </a:endParaRPr>
          </a:p>
          <a:p>
            <a:pPr marL="405000">
              <a:lnSpc>
                <a:spcPct val="150000"/>
              </a:lnSpc>
              <a:buFont typeface="Wingdings" panose="05000000000000000000" pitchFamily="2" charset="2"/>
              <a:buChar char="ü"/>
            </a:pPr>
            <a:r>
              <a:rPr lang="en-US" altLang="zh-CN" sz="1800" b="1" dirty="0">
                <a:solidFill>
                  <a:srgbClr val="0000FF"/>
                </a:solidFill>
                <a:latin typeface="Georgia" panose="02040502050405020303" pitchFamily="18" charset="0"/>
                <a:ea typeface="楷体" panose="02010609060101010101" pitchFamily="49" charset="-122"/>
              </a:rPr>
              <a:t>1956</a:t>
            </a:r>
            <a:r>
              <a:rPr lang="zh-CN" altLang="zh-CN" sz="1800" b="1" dirty="0">
                <a:solidFill>
                  <a:srgbClr val="0000FF"/>
                </a:solidFill>
                <a:latin typeface="Georgia" panose="02040502050405020303" pitchFamily="18" charset="0"/>
                <a:ea typeface="楷体" panose="02010609060101010101" pitchFamily="49" charset="-122"/>
              </a:rPr>
              <a:t>年以前的萌芽期；</a:t>
            </a:r>
            <a:endParaRPr lang="en-US" altLang="zh-CN" sz="1800" b="1" dirty="0">
              <a:solidFill>
                <a:srgbClr val="0000FF"/>
              </a:solidFill>
              <a:latin typeface="Georgia" panose="02040502050405020303" pitchFamily="18" charset="0"/>
              <a:ea typeface="楷体" panose="02010609060101010101" pitchFamily="49" charset="-122"/>
            </a:endParaRPr>
          </a:p>
          <a:p>
            <a:pPr marL="405000">
              <a:lnSpc>
                <a:spcPct val="150000"/>
              </a:lnSpc>
              <a:buFont typeface="Wingdings" panose="05000000000000000000" pitchFamily="2" charset="2"/>
              <a:buChar char="ü"/>
            </a:pPr>
            <a:r>
              <a:rPr lang="en-US" altLang="zh-CN" sz="1800" b="1" dirty="0">
                <a:solidFill>
                  <a:srgbClr val="0000FF"/>
                </a:solidFill>
                <a:latin typeface="Georgia" panose="02040502050405020303" pitchFamily="18" charset="0"/>
                <a:ea typeface="楷体" panose="02010609060101010101" pitchFamily="49" charset="-122"/>
              </a:rPr>
              <a:t>1957-1970</a:t>
            </a:r>
            <a:r>
              <a:rPr lang="zh-CN" altLang="zh-CN" sz="1800" b="1" dirty="0">
                <a:solidFill>
                  <a:srgbClr val="0000FF"/>
                </a:solidFill>
                <a:latin typeface="Georgia" panose="02040502050405020303" pitchFamily="18" charset="0"/>
                <a:ea typeface="楷体" panose="02010609060101010101" pitchFamily="49" charset="-122"/>
              </a:rPr>
              <a:t>年的快速发展期；</a:t>
            </a:r>
            <a:endParaRPr lang="en-US" altLang="zh-CN" sz="1800" b="1" dirty="0">
              <a:solidFill>
                <a:srgbClr val="0000FF"/>
              </a:solidFill>
              <a:latin typeface="Georgia" panose="02040502050405020303" pitchFamily="18" charset="0"/>
              <a:ea typeface="楷体" panose="02010609060101010101" pitchFamily="49" charset="-122"/>
            </a:endParaRPr>
          </a:p>
          <a:p>
            <a:pPr marL="405000">
              <a:lnSpc>
                <a:spcPct val="150000"/>
              </a:lnSpc>
              <a:buFont typeface="Wingdings" panose="05000000000000000000" pitchFamily="2" charset="2"/>
              <a:buChar char="ü"/>
            </a:pPr>
            <a:r>
              <a:rPr lang="en-US" altLang="zh-CN" sz="1800" b="1" dirty="0">
                <a:solidFill>
                  <a:srgbClr val="0000FF"/>
                </a:solidFill>
                <a:latin typeface="Georgia" panose="02040502050405020303" pitchFamily="18" charset="0"/>
                <a:ea typeface="楷体" panose="02010609060101010101" pitchFamily="49" charset="-122"/>
              </a:rPr>
              <a:t>1971 -1993</a:t>
            </a:r>
            <a:r>
              <a:rPr lang="zh-CN" altLang="zh-CN" sz="1800" b="1" dirty="0">
                <a:solidFill>
                  <a:srgbClr val="0000FF"/>
                </a:solidFill>
                <a:latin typeface="Georgia" panose="02040502050405020303" pitchFamily="18" charset="0"/>
                <a:ea typeface="楷体" panose="02010609060101010101" pitchFamily="49" charset="-122"/>
              </a:rPr>
              <a:t>年的低谷的发展期；</a:t>
            </a:r>
            <a:endParaRPr lang="en-US" altLang="zh-CN" sz="1800" b="1" dirty="0">
              <a:solidFill>
                <a:srgbClr val="0000FF"/>
              </a:solidFill>
              <a:latin typeface="Georgia" panose="02040502050405020303" pitchFamily="18" charset="0"/>
              <a:ea typeface="楷体" panose="02010609060101010101" pitchFamily="49" charset="-122"/>
            </a:endParaRPr>
          </a:p>
          <a:p>
            <a:pPr marL="405000">
              <a:lnSpc>
                <a:spcPct val="150000"/>
              </a:lnSpc>
              <a:buFont typeface="Wingdings" panose="05000000000000000000" pitchFamily="2" charset="2"/>
              <a:buChar char="ü"/>
            </a:pPr>
            <a:r>
              <a:rPr lang="en-US" altLang="zh-CN" sz="1800" b="1" dirty="0">
                <a:solidFill>
                  <a:srgbClr val="0000FF"/>
                </a:solidFill>
                <a:latin typeface="Georgia" panose="02040502050405020303" pitchFamily="18" charset="0"/>
                <a:ea typeface="楷体" panose="02010609060101010101" pitchFamily="49" charset="-122"/>
              </a:rPr>
              <a:t>1994</a:t>
            </a:r>
            <a:r>
              <a:rPr lang="zh-CN" altLang="zh-CN" sz="1800" b="1" dirty="0">
                <a:solidFill>
                  <a:srgbClr val="0000FF"/>
                </a:solidFill>
                <a:latin typeface="Georgia" panose="02040502050405020303" pitchFamily="18" charset="0"/>
                <a:ea typeface="楷体" panose="02010609060101010101" pitchFamily="49" charset="-122"/>
              </a:rPr>
              <a:t>年</a:t>
            </a:r>
            <a:r>
              <a:rPr lang="en-US" altLang="zh-CN" sz="1800" b="1" dirty="0">
                <a:solidFill>
                  <a:srgbClr val="0000FF"/>
                </a:solidFill>
                <a:latin typeface="Georgia" panose="02040502050405020303" pitchFamily="18" charset="0"/>
                <a:ea typeface="楷体" panose="02010609060101010101" pitchFamily="49" charset="-122"/>
              </a:rPr>
              <a:t>-2008</a:t>
            </a:r>
            <a:r>
              <a:rPr lang="zh-CN" altLang="zh-CN" sz="1800" b="1" dirty="0">
                <a:solidFill>
                  <a:srgbClr val="0000FF"/>
                </a:solidFill>
                <a:latin typeface="Georgia" panose="02040502050405020303" pitchFamily="18" charset="0"/>
                <a:ea typeface="楷体" panose="02010609060101010101" pitchFamily="49" charset="-122"/>
              </a:rPr>
              <a:t>年的复苏融合期；</a:t>
            </a:r>
            <a:endParaRPr lang="en-US" altLang="zh-CN" sz="1800" b="1" dirty="0">
              <a:solidFill>
                <a:srgbClr val="0000FF"/>
              </a:solidFill>
              <a:latin typeface="Georgia" panose="02040502050405020303" pitchFamily="18" charset="0"/>
              <a:ea typeface="楷体" panose="02010609060101010101" pitchFamily="49" charset="-122"/>
            </a:endParaRPr>
          </a:p>
          <a:p>
            <a:pPr marL="405000">
              <a:lnSpc>
                <a:spcPct val="150000"/>
              </a:lnSpc>
              <a:buFont typeface="Wingdings" panose="05000000000000000000" pitchFamily="2" charset="2"/>
              <a:buChar char="ü"/>
            </a:pPr>
            <a:r>
              <a:rPr lang="zh-CN" altLang="zh-CN" sz="1800" b="1" dirty="0">
                <a:solidFill>
                  <a:srgbClr val="0000FF"/>
                </a:solidFill>
                <a:latin typeface="Georgia" panose="02040502050405020303" pitchFamily="18" charset="0"/>
                <a:ea typeface="楷体" panose="02010609060101010101" pitchFamily="49" charset="-122"/>
              </a:rPr>
              <a:t>以及</a:t>
            </a:r>
            <a:r>
              <a:rPr lang="en-US" altLang="zh-CN" sz="1800" b="1" dirty="0">
                <a:solidFill>
                  <a:srgbClr val="0000FF"/>
                </a:solidFill>
                <a:latin typeface="Georgia" panose="02040502050405020303" pitchFamily="18" charset="0"/>
                <a:ea typeface="楷体" panose="02010609060101010101" pitchFamily="49" charset="-122"/>
              </a:rPr>
              <a:t>2008</a:t>
            </a:r>
            <a:r>
              <a:rPr lang="zh-CN" altLang="zh-CN" sz="1800" b="1" dirty="0">
                <a:solidFill>
                  <a:srgbClr val="0000FF"/>
                </a:solidFill>
                <a:latin typeface="Georgia" panose="02040502050405020303" pitchFamily="18" charset="0"/>
                <a:ea typeface="楷体" panose="02010609060101010101" pitchFamily="49" charset="-122"/>
              </a:rPr>
              <a:t>年之后的快速发展期。</a:t>
            </a:r>
          </a:p>
        </p:txBody>
      </p:sp>
      <p:sp>
        <p:nvSpPr>
          <p:cNvPr id="4" name="Text Box 27">
            <a:extLst>
              <a:ext uri="{FF2B5EF4-FFF2-40B4-BE49-F238E27FC236}">
                <a16:creationId xmlns:a16="http://schemas.microsoft.com/office/drawing/2014/main" id="{BA5143C1-8EE6-B70B-2BA9-88C742714A7C}"/>
              </a:ext>
            </a:extLst>
          </p:cNvPr>
          <p:cNvSpPr txBox="1">
            <a:spLocks noChangeArrowheads="1"/>
          </p:cNvSpPr>
          <p:nvPr/>
        </p:nvSpPr>
        <p:spPr bwMode="gray">
          <a:xfrm>
            <a:off x="-1" y="90575"/>
            <a:ext cx="6954983"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自然语言处理的发展历程</a:t>
            </a:r>
          </a:p>
        </p:txBody>
      </p:sp>
    </p:spTree>
    <p:extLst>
      <p:ext uri="{BB962C8B-B14F-4D97-AF65-F5344CB8AC3E}">
        <p14:creationId xmlns:p14="http://schemas.microsoft.com/office/powerpoint/2010/main" val="36841561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28625" y="2836949"/>
            <a:ext cx="8286750" cy="1264833"/>
          </a:xfrm>
          <a:prstGeom prst="rect">
            <a:avLst/>
          </a:prstGeom>
        </p:spPr>
        <p:txBody>
          <a:bodyPr wrap="square">
            <a:spAutoFit/>
          </a:bodyPr>
          <a:lstStyle/>
          <a:p>
            <a:pPr marL="321469" indent="-321469" algn="ctr">
              <a:lnSpc>
                <a:spcPct val="150000"/>
              </a:lnSpc>
              <a:buClr>
                <a:srgbClr val="C00000"/>
              </a:buClr>
              <a:buFont typeface="Wingdings" panose="05000000000000000000" pitchFamily="2" charset="2"/>
              <a:buChar char="u"/>
            </a:pPr>
            <a:r>
              <a:rPr lang="zh-CN" altLang="en-US" sz="2700" b="1" dirty="0">
                <a:solidFill>
                  <a:srgbClr val="0000FF"/>
                </a:solidFill>
                <a:latin typeface="Georgia" panose="02040502050405020303" pitchFamily="18" charset="0"/>
                <a:ea typeface="华文中宋" panose="02010600040101010101" pitchFamily="2" charset="-122"/>
              </a:rPr>
              <a:t>利用TF-IDF与余弦相似性计算搜索引擎中网页排名</a:t>
            </a:r>
          </a:p>
        </p:txBody>
      </p:sp>
      <p:sp>
        <p:nvSpPr>
          <p:cNvPr id="5" name="Text Box 27">
            <a:extLst>
              <a:ext uri="{FF2B5EF4-FFF2-40B4-BE49-F238E27FC236}">
                <a16:creationId xmlns:a16="http://schemas.microsoft.com/office/drawing/2014/main" id="{EB28FCA6-0124-0BE1-3B9C-F8218BA749B0}"/>
              </a:ext>
            </a:extLst>
          </p:cNvPr>
          <p:cNvSpPr txBox="1">
            <a:spLocks noChangeArrowheads="1"/>
          </p:cNvSpPr>
          <p:nvPr/>
        </p:nvSpPr>
        <p:spPr bwMode="gray">
          <a:xfrm>
            <a:off x="-1" y="90575"/>
            <a:ext cx="8286750"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自然语言处理的经典案例解析</a:t>
            </a:r>
          </a:p>
        </p:txBody>
      </p:sp>
    </p:spTree>
  </p:cSld>
  <p:clrMapOvr>
    <a:masterClrMapping/>
  </p:clrMapOvr>
  <p:transition spd="slow" advTm="3928"/>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00100" y="5097819"/>
            <a:ext cx="7029450" cy="743922"/>
          </a:xfrm>
          <a:prstGeom prst="rect">
            <a:avLst/>
          </a:prstGeom>
        </p:spPr>
        <p:txBody>
          <a:bodyPr wrap="square">
            <a:spAutoFit/>
          </a:bodyPr>
          <a:lstStyle/>
          <a:p>
            <a:pPr marL="192881" indent="-192881">
              <a:lnSpc>
                <a:spcPct val="150000"/>
              </a:lnSpc>
              <a:buFont typeface="Wingdings" panose="05000000000000000000" charset="0"/>
              <a:buChar char="ü"/>
            </a:pPr>
            <a:r>
              <a:rPr lang="zh-CN" altLang="en-US" sz="1500" b="1" dirty="0">
                <a:solidFill>
                  <a:srgbClr val="0000FF"/>
                </a:solidFill>
                <a:latin typeface="华文中宋" panose="02010600040101010101" pitchFamily="2" charset="-122"/>
                <a:ea typeface="华文中宋" panose="02010600040101010101" pitchFamily="2" charset="-122"/>
              </a:rPr>
              <a:t>有些时候，除了找到关键词，我们还希望找到与原文章相似的其他文章。比如，“百度新闻"在主新闻下方，还提供多条相似的新闻。</a:t>
            </a:r>
          </a:p>
        </p:txBody>
      </p:sp>
      <p:pic>
        <p:nvPicPr>
          <p:cNvPr id="8" name="图片 8" descr="http://image.beekka.com/blog/201303/bg2013032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628901" y="1593613"/>
            <a:ext cx="3714749" cy="3372862"/>
          </a:xfrm>
          <a:prstGeom prst="rect">
            <a:avLst/>
          </a:prstGeom>
          <a:noFill/>
          <a:ln>
            <a:noFill/>
          </a:ln>
        </p:spPr>
      </p:pic>
      <p:sp>
        <p:nvSpPr>
          <p:cNvPr id="5" name="Text Box 27">
            <a:extLst>
              <a:ext uri="{FF2B5EF4-FFF2-40B4-BE49-F238E27FC236}">
                <a16:creationId xmlns:a16="http://schemas.microsoft.com/office/drawing/2014/main" id="{1CD8C7C7-BDB6-5887-F7F8-63C4D13FDF72}"/>
              </a:ext>
            </a:extLst>
          </p:cNvPr>
          <p:cNvSpPr txBox="1">
            <a:spLocks noChangeArrowheads="1"/>
          </p:cNvSpPr>
          <p:nvPr/>
        </p:nvSpPr>
        <p:spPr bwMode="gray">
          <a:xfrm>
            <a:off x="-1" y="90575"/>
            <a:ext cx="8286750"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自然语言处理的经典案例解析</a:t>
            </a:r>
          </a:p>
        </p:txBody>
      </p:sp>
    </p:spTree>
  </p:cSld>
  <p:clrMapOvr>
    <a:masterClrMapping/>
  </p:clrMapOvr>
  <p:transition spd="slow" advTm="12832"/>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4350" y="1828800"/>
            <a:ext cx="8001000" cy="3771900"/>
          </a:xfrm>
        </p:spPr>
        <p:txBody>
          <a:bodyPr/>
          <a:lstStyle/>
          <a:p>
            <a:pPr marL="289322" indent="-192881" algn="just">
              <a:lnSpc>
                <a:spcPct val="150000"/>
              </a:lnSpc>
              <a:buFont typeface="Wingdings" panose="05000000000000000000" pitchFamily="2" charset="2"/>
              <a:buChar char="p"/>
            </a:pPr>
            <a:r>
              <a:rPr lang="en-US" altLang="zh-CN" sz="1800" dirty="0">
                <a:latin typeface="华文中宋" panose="02010600040101010101" pitchFamily="2" charset="-122"/>
                <a:ea typeface="华文中宋" panose="02010600040101010101" pitchFamily="2" charset="-122"/>
              </a:rPr>
              <a:t>为了找出相似的文章，需要用到"</a:t>
            </a:r>
            <a:r>
              <a:rPr lang="en-US" altLang="zh-CN" sz="1800" dirty="0">
                <a:solidFill>
                  <a:srgbClr val="FF0000"/>
                </a:solidFill>
                <a:latin typeface="华文中宋" panose="02010600040101010101" pitchFamily="2" charset="-122"/>
                <a:ea typeface="华文中宋" panose="02010600040101010101" pitchFamily="2" charset="-122"/>
              </a:rPr>
              <a:t>余弦相似性</a:t>
            </a:r>
            <a:r>
              <a:rPr lang="en-US" altLang="zh-CN" sz="1800" dirty="0">
                <a:latin typeface="华文中宋" panose="02010600040101010101" pitchFamily="2" charset="-122"/>
                <a:ea typeface="华文中宋" panose="02010600040101010101" pitchFamily="2" charset="-122"/>
              </a:rPr>
              <a:t>"（cosine similiarity）。下面，我举一个例子来说明，什么是"余弦相似性"。</a:t>
            </a:r>
          </a:p>
          <a:p>
            <a:pPr marL="257175" lvl="1" indent="0" algn="just">
              <a:lnSpc>
                <a:spcPct val="150000"/>
              </a:lnSpc>
              <a:buNone/>
              <a:defRPr/>
            </a:pPr>
            <a:r>
              <a:rPr lang="zh-CN" altLang="en-US" sz="1800" dirty="0">
                <a:latin typeface="华文中宋" panose="02010600040101010101" pitchFamily="2" charset="-122"/>
                <a:ea typeface="华文中宋" panose="02010600040101010101" pitchFamily="2" charset="-122"/>
              </a:rPr>
              <a:t> </a:t>
            </a:r>
            <a:br>
              <a:rPr lang="zh-CN" altLang="en-US" sz="1800" dirty="0">
                <a:latin typeface="华文中宋" panose="02010600040101010101" pitchFamily="2" charset="-122"/>
                <a:ea typeface="华文中宋" panose="02010600040101010101" pitchFamily="2" charset="-122"/>
              </a:rPr>
            </a:br>
            <a:endParaRPr lang="zh-CN" altLang="en-US" sz="1800" dirty="0">
              <a:latin typeface="华文中宋" panose="02010600040101010101" pitchFamily="2" charset="-122"/>
              <a:ea typeface="华文中宋" panose="02010600040101010101" pitchFamily="2" charset="-122"/>
            </a:endParaRPr>
          </a:p>
        </p:txBody>
      </p:sp>
      <p:pic>
        <p:nvPicPr>
          <p:cNvPr id="2" name="图片 1"/>
          <p:cNvPicPr>
            <a:picLocks noChangeAspect="1"/>
          </p:cNvPicPr>
          <p:nvPr/>
        </p:nvPicPr>
        <p:blipFill>
          <a:blip r:embed="rId3"/>
          <a:stretch>
            <a:fillRect/>
          </a:stretch>
        </p:blipFill>
        <p:spPr>
          <a:xfrm>
            <a:off x="1434149" y="2815470"/>
            <a:ext cx="5304015" cy="1683363"/>
          </a:xfrm>
          <a:prstGeom prst="rect">
            <a:avLst/>
          </a:prstGeom>
        </p:spPr>
      </p:pic>
      <p:sp>
        <p:nvSpPr>
          <p:cNvPr id="100" name="文本框 99"/>
          <p:cNvSpPr txBox="1"/>
          <p:nvPr/>
        </p:nvSpPr>
        <p:spPr>
          <a:xfrm>
            <a:off x="1143001" y="4734080"/>
            <a:ext cx="6686550" cy="656142"/>
          </a:xfrm>
          <a:prstGeom prst="rect">
            <a:avLst/>
          </a:prstGeom>
          <a:noFill/>
          <a:ln w="9525">
            <a:noFill/>
          </a:ln>
        </p:spPr>
        <p:txBody>
          <a:bodyPr wrap="square">
            <a:spAutoFit/>
          </a:bodyPr>
          <a:lstStyle/>
          <a:p>
            <a:pPr marL="257175" indent="-257175">
              <a:lnSpc>
                <a:spcPct val="150000"/>
              </a:lnSpc>
              <a:buFont typeface="Wingdings" panose="05000000000000000000" pitchFamily="2" charset="2"/>
              <a:buChar char="p"/>
            </a:pPr>
            <a:r>
              <a:rPr lang="zh-CN" altLang="en-US" sz="2700" b="1" dirty="0">
                <a:solidFill>
                  <a:srgbClr val="FF0000"/>
                </a:solidFill>
                <a:latin typeface="华文新魏" panose="02010800040101010101" pitchFamily="2" charset="-122"/>
                <a:ea typeface="华文新魏" panose="02010800040101010101" pitchFamily="2" charset="-122"/>
              </a:rPr>
              <a:t>请问怎样才能计算上面两句话的相似程度？</a:t>
            </a:r>
          </a:p>
        </p:txBody>
      </p:sp>
      <p:sp>
        <p:nvSpPr>
          <p:cNvPr id="6" name="Text Box 27">
            <a:extLst>
              <a:ext uri="{FF2B5EF4-FFF2-40B4-BE49-F238E27FC236}">
                <a16:creationId xmlns:a16="http://schemas.microsoft.com/office/drawing/2014/main" id="{19E4BB0A-A697-40D3-87E5-ABB65ED7DCB3}"/>
              </a:ext>
            </a:extLst>
          </p:cNvPr>
          <p:cNvSpPr txBox="1">
            <a:spLocks noChangeArrowheads="1"/>
          </p:cNvSpPr>
          <p:nvPr/>
        </p:nvSpPr>
        <p:spPr bwMode="gray">
          <a:xfrm>
            <a:off x="-1" y="90575"/>
            <a:ext cx="8286750"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自然语言处理的经典案例解析</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2950" y="1564231"/>
            <a:ext cx="7772400" cy="950370"/>
          </a:xfrm>
        </p:spPr>
        <p:txBody>
          <a:bodyPr/>
          <a:lstStyle/>
          <a:p>
            <a:pPr marL="289322" indent="-192881" algn="just">
              <a:lnSpc>
                <a:spcPct val="150000"/>
              </a:lnSpc>
              <a:buFont typeface="Wingdings" panose="05000000000000000000" pitchFamily="2" charset="2"/>
              <a:buChar char="p"/>
            </a:pPr>
            <a:r>
              <a:rPr lang="zh-CN" altLang="en-US" sz="1800" dirty="0">
                <a:solidFill>
                  <a:srgbClr val="0000FF"/>
                </a:solidFill>
                <a:latin typeface="华文中宋" panose="02010600040101010101" pitchFamily="2" charset="-122"/>
                <a:ea typeface="华文中宋" panose="02010600040101010101" pitchFamily="2" charset="-122"/>
              </a:rPr>
              <a:t>基本思路是：如果这两句话的用词越相似，它们的内容就应该越相似。因此，可以从</a:t>
            </a:r>
            <a:r>
              <a:rPr lang="zh-CN" altLang="en-US" sz="1800" dirty="0">
                <a:solidFill>
                  <a:srgbClr val="FF0000"/>
                </a:solidFill>
                <a:latin typeface="华文中宋" panose="02010600040101010101" pitchFamily="2" charset="-122"/>
                <a:ea typeface="华文中宋" panose="02010600040101010101" pitchFamily="2" charset="-122"/>
              </a:rPr>
              <a:t>词频</a:t>
            </a:r>
            <a:r>
              <a:rPr lang="zh-CN" altLang="en-US" sz="1800" dirty="0">
                <a:solidFill>
                  <a:srgbClr val="0000FF"/>
                </a:solidFill>
                <a:latin typeface="华文中宋" panose="02010600040101010101" pitchFamily="2" charset="-122"/>
                <a:ea typeface="华文中宋" panose="02010600040101010101" pitchFamily="2" charset="-122"/>
              </a:rPr>
              <a:t>入手，计算它们的相似程度。</a:t>
            </a:r>
          </a:p>
          <a:p>
            <a:pPr indent="0" algn="just">
              <a:lnSpc>
                <a:spcPct val="150000"/>
              </a:lnSpc>
            </a:pPr>
            <a:endParaRPr lang="en-US" altLang="zh-CN" sz="1350" dirty="0">
              <a:latin typeface="华文中宋" panose="02010600040101010101" pitchFamily="2" charset="-122"/>
              <a:ea typeface="华文中宋" panose="02010600040101010101" pitchFamily="2" charset="-122"/>
            </a:endParaRPr>
          </a:p>
          <a:p>
            <a:pPr marL="257175" lvl="1" indent="0" algn="just">
              <a:lnSpc>
                <a:spcPct val="150000"/>
              </a:lnSpc>
              <a:buNone/>
              <a:defRPr/>
            </a:pPr>
            <a:r>
              <a:rPr lang="zh-CN" altLang="en-US" sz="1350" dirty="0">
                <a:latin typeface="华文中宋" panose="02010600040101010101" pitchFamily="2" charset="-122"/>
                <a:ea typeface="华文中宋" panose="02010600040101010101" pitchFamily="2" charset="-122"/>
              </a:rPr>
              <a:t> </a:t>
            </a:r>
            <a:br>
              <a:rPr lang="zh-CN" altLang="en-US" sz="1350" dirty="0">
                <a:latin typeface="华文中宋" panose="02010600040101010101" pitchFamily="2" charset="-122"/>
                <a:ea typeface="华文中宋" panose="02010600040101010101" pitchFamily="2" charset="-122"/>
              </a:rPr>
            </a:br>
            <a:endParaRPr lang="zh-CN" altLang="en-US" sz="1350" dirty="0">
              <a:latin typeface="华文中宋" panose="02010600040101010101" pitchFamily="2" charset="-122"/>
              <a:ea typeface="华文中宋" panose="02010600040101010101" pitchFamily="2" charset="-122"/>
            </a:endParaRPr>
          </a:p>
        </p:txBody>
      </p:sp>
      <p:pic>
        <p:nvPicPr>
          <p:cNvPr id="4" name="图片 3"/>
          <p:cNvPicPr>
            <a:picLocks noChangeAspect="1"/>
          </p:cNvPicPr>
          <p:nvPr/>
        </p:nvPicPr>
        <p:blipFill>
          <a:blip r:embed="rId3"/>
          <a:stretch>
            <a:fillRect/>
          </a:stretch>
        </p:blipFill>
        <p:spPr>
          <a:xfrm>
            <a:off x="2514600" y="2450659"/>
            <a:ext cx="4857750" cy="3550091"/>
          </a:xfrm>
          <a:prstGeom prst="rect">
            <a:avLst/>
          </a:prstGeom>
        </p:spPr>
      </p:pic>
      <p:sp>
        <p:nvSpPr>
          <p:cNvPr id="5" name="Text Box 27">
            <a:extLst>
              <a:ext uri="{FF2B5EF4-FFF2-40B4-BE49-F238E27FC236}">
                <a16:creationId xmlns:a16="http://schemas.microsoft.com/office/drawing/2014/main" id="{7C6A94E6-80C0-2BC5-FD83-D3BAB6DEC40C}"/>
              </a:ext>
            </a:extLst>
          </p:cNvPr>
          <p:cNvSpPr txBox="1">
            <a:spLocks noChangeArrowheads="1"/>
          </p:cNvSpPr>
          <p:nvPr/>
        </p:nvSpPr>
        <p:spPr bwMode="gray">
          <a:xfrm>
            <a:off x="-1" y="90575"/>
            <a:ext cx="8286750"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自然语言处理的经典案例解析</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4050" y="1637930"/>
            <a:ext cx="8204151" cy="4134220"/>
          </a:xfrm>
        </p:spPr>
        <p:txBody>
          <a:bodyPr/>
          <a:lstStyle/>
          <a:p>
            <a:pPr algn="just">
              <a:lnSpc>
                <a:spcPts val="2813"/>
              </a:lnSpc>
              <a:buFont typeface="Wingdings" panose="05000000000000000000" pitchFamily="2" charset="2"/>
              <a:buChar char="p"/>
            </a:pPr>
            <a:r>
              <a:rPr lang="zh-CN" altLang="en-US" sz="1800" dirty="0">
                <a:solidFill>
                  <a:srgbClr val="C00000"/>
                </a:solidFill>
                <a:latin typeface="华文中宋" panose="02010600040101010101" pitchFamily="2" charset="-122"/>
                <a:ea typeface="华文中宋" panose="02010600040101010101" pitchFamily="2" charset="-122"/>
              </a:rPr>
              <a:t>问题就变成了如何计算这两个向量的相似程度。</a:t>
            </a:r>
          </a:p>
          <a:p>
            <a:pPr algn="just">
              <a:lnSpc>
                <a:spcPts val="3000"/>
              </a:lnSpc>
              <a:buFont typeface="Wingdings" panose="05000000000000000000" pitchFamily="2" charset="2"/>
              <a:buChar char="ü"/>
            </a:pPr>
            <a:r>
              <a:rPr lang="zh-CN" altLang="en-US" sz="1500" dirty="0">
                <a:solidFill>
                  <a:srgbClr val="0000FF"/>
                </a:solidFill>
                <a:latin typeface="华文中宋" panose="02010600040101010101" pitchFamily="2" charset="-122"/>
                <a:ea typeface="华文中宋" panose="02010600040101010101" pitchFamily="2" charset="-122"/>
              </a:rPr>
              <a:t>我们可以把它们想象成空间中的两条线段，都是从原点（</a:t>
            </a:r>
            <a:r>
              <a:rPr lang="en-US" altLang="zh-CN" sz="1500" dirty="0">
                <a:solidFill>
                  <a:srgbClr val="0000FF"/>
                </a:solidFill>
                <a:latin typeface="华文中宋" panose="02010600040101010101" pitchFamily="2" charset="-122"/>
                <a:ea typeface="华文中宋" panose="02010600040101010101" pitchFamily="2" charset="-122"/>
              </a:rPr>
              <a:t>[0, 0, ...]</a:t>
            </a:r>
            <a:r>
              <a:rPr lang="zh-CN" altLang="en-US" sz="1500" dirty="0">
                <a:solidFill>
                  <a:srgbClr val="0000FF"/>
                </a:solidFill>
                <a:latin typeface="华文中宋" panose="02010600040101010101" pitchFamily="2" charset="-122"/>
                <a:ea typeface="华文中宋" panose="02010600040101010101" pitchFamily="2" charset="-122"/>
              </a:rPr>
              <a:t>）出发，指向不同的方向。两条线段之间形成一个夹角，如果夹角为</a:t>
            </a:r>
            <a:r>
              <a:rPr lang="en-US" altLang="zh-CN" sz="1500" dirty="0">
                <a:solidFill>
                  <a:srgbClr val="0000FF"/>
                </a:solidFill>
                <a:latin typeface="华文中宋" panose="02010600040101010101" pitchFamily="2" charset="-122"/>
                <a:ea typeface="华文中宋" panose="02010600040101010101" pitchFamily="2" charset="-122"/>
              </a:rPr>
              <a:t>0</a:t>
            </a:r>
            <a:r>
              <a:rPr lang="zh-CN" altLang="en-US" sz="1500" dirty="0">
                <a:solidFill>
                  <a:srgbClr val="0000FF"/>
                </a:solidFill>
                <a:latin typeface="华文中宋" panose="02010600040101010101" pitchFamily="2" charset="-122"/>
                <a:ea typeface="华文中宋" panose="02010600040101010101" pitchFamily="2" charset="-122"/>
              </a:rPr>
              <a:t>度，意味着方向相同、线段重合；如果夹角为</a:t>
            </a:r>
            <a:r>
              <a:rPr lang="en-US" altLang="zh-CN" sz="1500" dirty="0">
                <a:solidFill>
                  <a:srgbClr val="0000FF"/>
                </a:solidFill>
                <a:latin typeface="华文中宋" panose="02010600040101010101" pitchFamily="2" charset="-122"/>
                <a:ea typeface="华文中宋" panose="02010600040101010101" pitchFamily="2" charset="-122"/>
              </a:rPr>
              <a:t>90</a:t>
            </a:r>
            <a:r>
              <a:rPr lang="zh-CN" altLang="en-US" sz="1500" dirty="0">
                <a:solidFill>
                  <a:srgbClr val="0000FF"/>
                </a:solidFill>
                <a:latin typeface="华文中宋" panose="02010600040101010101" pitchFamily="2" charset="-122"/>
                <a:ea typeface="华文中宋" panose="02010600040101010101" pitchFamily="2" charset="-122"/>
              </a:rPr>
              <a:t>度，意味着形成直角，方向完全不相似；如果夹角为</a:t>
            </a:r>
            <a:r>
              <a:rPr lang="en-US" altLang="zh-CN" sz="1500" dirty="0">
                <a:solidFill>
                  <a:srgbClr val="0000FF"/>
                </a:solidFill>
                <a:latin typeface="华文中宋" panose="02010600040101010101" pitchFamily="2" charset="-122"/>
                <a:ea typeface="华文中宋" panose="02010600040101010101" pitchFamily="2" charset="-122"/>
              </a:rPr>
              <a:t>180</a:t>
            </a:r>
            <a:r>
              <a:rPr lang="zh-CN" altLang="en-US" sz="1500" dirty="0">
                <a:solidFill>
                  <a:srgbClr val="0000FF"/>
                </a:solidFill>
                <a:latin typeface="华文中宋" panose="02010600040101010101" pitchFamily="2" charset="-122"/>
                <a:ea typeface="华文中宋" panose="02010600040101010101" pitchFamily="2" charset="-122"/>
              </a:rPr>
              <a:t>度，意味着方向正好相反。因此，我们可以通过夹角的大小，来判断向量的相似程度</a:t>
            </a:r>
            <a:r>
              <a:rPr lang="zh-CN" altLang="en-US" sz="1500" dirty="0">
                <a:latin typeface="华文中宋" panose="02010600040101010101" pitchFamily="2" charset="-122"/>
                <a:ea typeface="华文中宋" panose="02010600040101010101" pitchFamily="2" charset="-122"/>
              </a:rPr>
              <a:t>。</a:t>
            </a:r>
            <a:r>
              <a:rPr lang="zh-CN" altLang="en-US" sz="1500" dirty="0">
                <a:solidFill>
                  <a:srgbClr val="FF0000"/>
                </a:solidFill>
                <a:latin typeface="华文中宋" panose="02010600040101010101" pitchFamily="2" charset="-122"/>
                <a:ea typeface="华文中宋" panose="02010600040101010101" pitchFamily="2" charset="-122"/>
              </a:rPr>
              <a:t>夹角越小，就代表越相似</a:t>
            </a:r>
            <a:r>
              <a:rPr lang="zh-CN" altLang="en-US" sz="1500" dirty="0">
                <a:solidFill>
                  <a:srgbClr val="0000FF"/>
                </a:solidFill>
                <a:latin typeface="华文中宋" panose="02010600040101010101" pitchFamily="2" charset="-122"/>
                <a:ea typeface="华文中宋" panose="02010600040101010101" pitchFamily="2" charset="-122"/>
              </a:rPr>
              <a:t>。</a:t>
            </a:r>
          </a:p>
          <a:p>
            <a:pPr indent="0" algn="just">
              <a:lnSpc>
                <a:spcPct val="150000"/>
              </a:lnSpc>
            </a:pPr>
            <a:endParaRPr lang="en-US" altLang="zh-CN" sz="1350" dirty="0">
              <a:latin typeface="华文中宋" panose="02010600040101010101" pitchFamily="2" charset="-122"/>
              <a:ea typeface="华文中宋" panose="02010600040101010101" pitchFamily="2" charset="-122"/>
            </a:endParaRPr>
          </a:p>
          <a:p>
            <a:pPr marL="257175" lvl="1" indent="0" algn="just">
              <a:lnSpc>
                <a:spcPct val="150000"/>
              </a:lnSpc>
              <a:buNone/>
              <a:defRPr/>
            </a:pPr>
            <a:r>
              <a:rPr lang="zh-CN" altLang="en-US" sz="1350" dirty="0">
                <a:latin typeface="华文中宋" panose="02010600040101010101" pitchFamily="2" charset="-122"/>
                <a:ea typeface="华文中宋" panose="02010600040101010101" pitchFamily="2" charset="-122"/>
              </a:rPr>
              <a:t> </a:t>
            </a:r>
            <a:br>
              <a:rPr lang="zh-CN" altLang="en-US" sz="1350" dirty="0">
                <a:latin typeface="华文中宋" panose="02010600040101010101" pitchFamily="2" charset="-122"/>
                <a:ea typeface="华文中宋" panose="02010600040101010101" pitchFamily="2" charset="-122"/>
              </a:rPr>
            </a:br>
            <a:endParaRPr lang="zh-CN" altLang="en-US" sz="1350" dirty="0">
              <a:latin typeface="华文中宋" panose="02010600040101010101" pitchFamily="2" charset="-122"/>
              <a:ea typeface="华文中宋" panose="02010600040101010101" pitchFamily="2" charset="-122"/>
            </a:endParaRPr>
          </a:p>
        </p:txBody>
      </p:sp>
      <p:pic>
        <p:nvPicPr>
          <p:cNvPr id="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140896" y="3943350"/>
            <a:ext cx="2631254" cy="1892041"/>
          </a:xfrm>
          <a:prstGeom prst="rect">
            <a:avLst/>
          </a:prstGeom>
          <a:noFill/>
          <a:ln>
            <a:noFill/>
          </a:ln>
        </p:spPr>
      </p:pic>
      <p:sp>
        <p:nvSpPr>
          <p:cNvPr id="5" name="Text Box 27">
            <a:extLst>
              <a:ext uri="{FF2B5EF4-FFF2-40B4-BE49-F238E27FC236}">
                <a16:creationId xmlns:a16="http://schemas.microsoft.com/office/drawing/2014/main" id="{1A32DE0F-FD17-44CD-0BCE-0DBE6795543B}"/>
              </a:ext>
            </a:extLst>
          </p:cNvPr>
          <p:cNvSpPr txBox="1">
            <a:spLocks noChangeArrowheads="1"/>
          </p:cNvSpPr>
          <p:nvPr/>
        </p:nvSpPr>
        <p:spPr bwMode="gray">
          <a:xfrm>
            <a:off x="-1" y="90575"/>
            <a:ext cx="8286750"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自然语言处理的经典案例解析</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2950" y="1714501"/>
            <a:ext cx="7829550" cy="3225047"/>
          </a:xfrm>
        </p:spPr>
        <p:txBody>
          <a:bodyPr/>
          <a:lstStyle/>
          <a:p>
            <a:pPr algn="just">
              <a:lnSpc>
                <a:spcPct val="150000"/>
              </a:lnSpc>
              <a:buFont typeface="Wingdings" panose="05000000000000000000" pitchFamily="2" charset="2"/>
              <a:buChar char="p"/>
            </a:pPr>
            <a:r>
              <a:rPr lang="zh-CN" altLang="zh-CN" sz="1800" dirty="0">
                <a:solidFill>
                  <a:srgbClr val="0000FF"/>
                </a:solidFill>
                <a:latin typeface="华文中宋" panose="02010600040101010101" pitchFamily="2" charset="-122"/>
                <a:ea typeface="华文中宋" panose="02010600040101010101" pitchFamily="2" charset="-122"/>
              </a:rPr>
              <a:t>以二维空间为例，上图的</a:t>
            </a:r>
            <a:r>
              <a:rPr lang="en-US" altLang="zh-CN" sz="1800" dirty="0">
                <a:solidFill>
                  <a:srgbClr val="0000FF"/>
                </a:solidFill>
                <a:latin typeface="华文中宋" panose="02010600040101010101" pitchFamily="2" charset="-122"/>
                <a:ea typeface="华文中宋" panose="02010600040101010101" pitchFamily="2" charset="-122"/>
              </a:rPr>
              <a:t>a</a:t>
            </a:r>
            <a:r>
              <a:rPr lang="zh-CN" altLang="zh-CN" sz="1800" dirty="0">
                <a:solidFill>
                  <a:srgbClr val="0000FF"/>
                </a:solidFill>
                <a:latin typeface="华文中宋" panose="02010600040101010101" pitchFamily="2" charset="-122"/>
                <a:ea typeface="华文中宋" panose="02010600040101010101" pitchFamily="2" charset="-122"/>
              </a:rPr>
              <a:t>和</a:t>
            </a:r>
            <a:r>
              <a:rPr lang="en-US" altLang="zh-CN" sz="1800" dirty="0">
                <a:solidFill>
                  <a:srgbClr val="0000FF"/>
                </a:solidFill>
                <a:latin typeface="华文中宋" panose="02010600040101010101" pitchFamily="2" charset="-122"/>
                <a:ea typeface="华文中宋" panose="02010600040101010101" pitchFamily="2" charset="-122"/>
              </a:rPr>
              <a:t>b</a:t>
            </a:r>
            <a:r>
              <a:rPr lang="zh-CN" altLang="zh-CN" sz="1800" dirty="0">
                <a:solidFill>
                  <a:srgbClr val="0000FF"/>
                </a:solidFill>
                <a:latin typeface="华文中宋" panose="02010600040101010101" pitchFamily="2" charset="-122"/>
                <a:ea typeface="华文中宋" panose="02010600040101010101" pitchFamily="2" charset="-122"/>
              </a:rPr>
              <a:t>是两个向量，我们要计算它们的夹角</a:t>
            </a:r>
            <a:r>
              <a:rPr lang="en-US" altLang="zh-CN" sz="1800" dirty="0">
                <a:solidFill>
                  <a:srgbClr val="0000FF"/>
                </a:solidFill>
                <a:latin typeface="华文中宋" panose="02010600040101010101" pitchFamily="2" charset="-122"/>
                <a:ea typeface="华文中宋" panose="02010600040101010101" pitchFamily="2" charset="-122"/>
              </a:rPr>
              <a:t>θ</a:t>
            </a:r>
            <a:r>
              <a:rPr lang="zh-CN" altLang="zh-CN" sz="1800" dirty="0">
                <a:solidFill>
                  <a:srgbClr val="0000FF"/>
                </a:solidFill>
                <a:latin typeface="华文中宋" panose="02010600040101010101" pitchFamily="2" charset="-122"/>
                <a:ea typeface="华文中宋" panose="02010600040101010101" pitchFamily="2" charset="-122"/>
              </a:rPr>
              <a:t>。</a:t>
            </a:r>
            <a:r>
              <a:rPr lang="en-US" altLang="zh-CN" sz="1800" b="1" dirty="0" err="1">
                <a:solidFill>
                  <a:srgbClr val="FF0000"/>
                </a:solidFill>
                <a:latin typeface="华文中宋" panose="02010600040101010101" pitchFamily="2" charset="-122"/>
                <a:ea typeface="华文中宋" panose="02010600040101010101" pitchFamily="2" charset="-122"/>
                <a:hlinkClick r:id="rId3">
                  <a:extLst>
                    <a:ext uri="{A12FA001-AC4F-418D-AE19-62706E023703}">
                      <ahyp:hlinkClr xmlns:ahyp="http://schemas.microsoft.com/office/drawing/2018/hyperlinkcolor" val="tx"/>
                    </a:ext>
                  </a:extLst>
                </a:hlinkClick>
              </a:rPr>
              <a:t>余弦定理</a:t>
            </a:r>
            <a:r>
              <a:rPr lang="zh-CN" altLang="zh-CN" sz="1800" dirty="0">
                <a:solidFill>
                  <a:srgbClr val="0000FF"/>
                </a:solidFill>
                <a:latin typeface="华文中宋" panose="02010600040101010101" pitchFamily="2" charset="-122"/>
                <a:ea typeface="华文中宋" panose="02010600040101010101" pitchFamily="2" charset="-122"/>
              </a:rPr>
              <a:t>告诉我们，可以用下面的公式求得：</a:t>
            </a:r>
            <a:endParaRPr lang="en-US" altLang="zh-CN" sz="1800" dirty="0">
              <a:solidFill>
                <a:srgbClr val="0000FF"/>
              </a:solidFill>
              <a:latin typeface="华文中宋" panose="02010600040101010101" pitchFamily="2" charset="-122"/>
              <a:ea typeface="华文中宋" panose="02010600040101010101" pitchFamily="2" charset="-122"/>
            </a:endParaRPr>
          </a:p>
          <a:p>
            <a:pPr marL="0" indent="0" algn="just">
              <a:lnSpc>
                <a:spcPts val="2813"/>
              </a:lnSpc>
              <a:buNone/>
            </a:pPr>
            <a:br>
              <a:rPr lang="zh-CN" altLang="en-US" sz="1800" dirty="0">
                <a:latin typeface="华文中宋" panose="02010600040101010101" pitchFamily="2" charset="-122"/>
                <a:ea typeface="华文中宋" panose="02010600040101010101" pitchFamily="2" charset="-122"/>
              </a:rPr>
            </a:br>
            <a:endParaRPr lang="zh-CN" altLang="en-US" sz="1800" dirty="0">
              <a:latin typeface="华文中宋" panose="02010600040101010101" pitchFamily="2" charset="-122"/>
              <a:ea typeface="华文中宋" panose="02010600040101010101" pitchFamily="2" charset="-122"/>
            </a:endParaRPr>
          </a:p>
        </p:txBody>
      </p:sp>
      <p:pic>
        <p:nvPicPr>
          <p:cNvPr id="11" name="图片 10">
            <a:extLst>
              <a:ext uri="{FF2B5EF4-FFF2-40B4-BE49-F238E27FC236}">
                <a16:creationId xmlns:a16="http://schemas.microsoft.com/office/drawing/2014/main" id="{A1258F5E-E482-482F-B3BC-FE5A86E98F7D}"/>
              </a:ext>
            </a:extLst>
          </p:cNvPr>
          <p:cNvPicPr>
            <a:picLocks noChangeAspect="1"/>
          </p:cNvPicPr>
          <p:nvPr/>
        </p:nvPicPr>
        <p:blipFill>
          <a:blip r:embed="rId4"/>
          <a:stretch>
            <a:fillRect/>
          </a:stretch>
        </p:blipFill>
        <p:spPr>
          <a:xfrm>
            <a:off x="3086100" y="2686051"/>
            <a:ext cx="2814638" cy="2905433"/>
          </a:xfrm>
          <a:prstGeom prst="rect">
            <a:avLst/>
          </a:prstGeom>
        </p:spPr>
      </p:pic>
      <p:sp>
        <p:nvSpPr>
          <p:cNvPr id="5" name="Text Box 27">
            <a:extLst>
              <a:ext uri="{FF2B5EF4-FFF2-40B4-BE49-F238E27FC236}">
                <a16:creationId xmlns:a16="http://schemas.microsoft.com/office/drawing/2014/main" id="{6583D9A7-967B-127B-7FD9-F5A970A4D376}"/>
              </a:ext>
            </a:extLst>
          </p:cNvPr>
          <p:cNvSpPr txBox="1">
            <a:spLocks noChangeArrowheads="1"/>
          </p:cNvSpPr>
          <p:nvPr/>
        </p:nvSpPr>
        <p:spPr bwMode="gray">
          <a:xfrm>
            <a:off x="-1" y="90575"/>
            <a:ext cx="8286750"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自然语言处理的经典案例解析</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92072" y="2323150"/>
            <a:ext cx="4629150" cy="2616398"/>
          </a:xfrm>
        </p:spPr>
        <p:txBody>
          <a:bodyPr/>
          <a:lstStyle/>
          <a:p>
            <a:pPr marL="257175" lvl="1" indent="0" algn="just">
              <a:lnSpc>
                <a:spcPct val="150000"/>
              </a:lnSpc>
              <a:buNone/>
              <a:defRPr/>
            </a:pPr>
            <a:r>
              <a:rPr lang="zh-CN" altLang="en-US" sz="1350" dirty="0">
                <a:latin typeface="华文中宋" panose="02010600040101010101" pitchFamily="2" charset="-122"/>
                <a:ea typeface="华文中宋" panose="02010600040101010101" pitchFamily="2" charset="-122"/>
              </a:rPr>
              <a:t> </a:t>
            </a:r>
            <a:br>
              <a:rPr lang="zh-CN" altLang="en-US" sz="1350" dirty="0">
                <a:latin typeface="华文中宋" panose="02010600040101010101" pitchFamily="2" charset="-122"/>
                <a:ea typeface="华文中宋" panose="02010600040101010101" pitchFamily="2" charset="-122"/>
              </a:rPr>
            </a:br>
            <a:endParaRPr lang="zh-CN" altLang="en-US" sz="1350" dirty="0">
              <a:latin typeface="华文中宋" panose="02010600040101010101" pitchFamily="2" charset="-122"/>
              <a:ea typeface="华文中宋" panose="02010600040101010101" pitchFamily="2" charset="-122"/>
            </a:endParaRPr>
          </a:p>
        </p:txBody>
      </p:sp>
      <p:pic>
        <p:nvPicPr>
          <p:cNvPr id="15" name="图片 14">
            <a:extLst>
              <a:ext uri="{FF2B5EF4-FFF2-40B4-BE49-F238E27FC236}">
                <a16:creationId xmlns:a16="http://schemas.microsoft.com/office/drawing/2014/main" id="{CB73D22B-2C0E-45D7-8090-D08E129B22A4}"/>
              </a:ext>
            </a:extLst>
          </p:cNvPr>
          <p:cNvPicPr>
            <a:picLocks noChangeAspect="1"/>
          </p:cNvPicPr>
          <p:nvPr/>
        </p:nvPicPr>
        <p:blipFill>
          <a:blip r:embed="rId3"/>
          <a:stretch>
            <a:fillRect/>
          </a:stretch>
        </p:blipFill>
        <p:spPr>
          <a:xfrm>
            <a:off x="457200" y="1645283"/>
            <a:ext cx="7906157" cy="3972129"/>
          </a:xfrm>
          <a:prstGeom prst="rect">
            <a:avLst/>
          </a:prstGeom>
        </p:spPr>
      </p:pic>
      <p:sp>
        <p:nvSpPr>
          <p:cNvPr id="5" name="Text Box 27">
            <a:extLst>
              <a:ext uri="{FF2B5EF4-FFF2-40B4-BE49-F238E27FC236}">
                <a16:creationId xmlns:a16="http://schemas.microsoft.com/office/drawing/2014/main" id="{C7BA92D2-2229-9E6A-71BF-E0FE15A161D9}"/>
              </a:ext>
            </a:extLst>
          </p:cNvPr>
          <p:cNvSpPr txBox="1">
            <a:spLocks noChangeArrowheads="1"/>
          </p:cNvSpPr>
          <p:nvPr/>
        </p:nvSpPr>
        <p:spPr bwMode="gray">
          <a:xfrm>
            <a:off x="-1" y="90575"/>
            <a:ext cx="8286750"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自然语言处理的经典案例解析</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92072" y="2323150"/>
            <a:ext cx="4629150" cy="2616398"/>
          </a:xfrm>
        </p:spPr>
        <p:txBody>
          <a:bodyPr/>
          <a:lstStyle/>
          <a:p>
            <a:pPr indent="0" algn="just">
              <a:lnSpc>
                <a:spcPct val="150000"/>
              </a:lnSpc>
            </a:pPr>
            <a:endParaRPr lang="en-US" altLang="zh-CN" sz="1350" dirty="0">
              <a:latin typeface="华文中宋" panose="02010600040101010101" pitchFamily="2" charset="-122"/>
              <a:ea typeface="华文中宋" panose="02010600040101010101" pitchFamily="2" charset="-122"/>
            </a:endParaRPr>
          </a:p>
          <a:p>
            <a:pPr marL="257175" lvl="1" indent="0" algn="just">
              <a:lnSpc>
                <a:spcPct val="150000"/>
              </a:lnSpc>
              <a:buNone/>
              <a:defRPr/>
            </a:pPr>
            <a:r>
              <a:rPr lang="zh-CN" altLang="en-US" sz="1350" dirty="0">
                <a:latin typeface="华文中宋" panose="02010600040101010101" pitchFamily="2" charset="-122"/>
                <a:ea typeface="华文中宋" panose="02010600040101010101" pitchFamily="2" charset="-122"/>
              </a:rPr>
              <a:t> </a:t>
            </a:r>
            <a:br>
              <a:rPr lang="zh-CN" altLang="en-US" sz="1350" dirty="0">
                <a:latin typeface="华文中宋" panose="02010600040101010101" pitchFamily="2" charset="-122"/>
                <a:ea typeface="华文中宋" panose="02010600040101010101" pitchFamily="2" charset="-122"/>
              </a:rPr>
            </a:br>
            <a:endParaRPr lang="zh-CN" altLang="en-US" sz="1350" dirty="0">
              <a:latin typeface="华文中宋" panose="02010600040101010101" pitchFamily="2" charset="-122"/>
              <a:ea typeface="华文中宋" panose="02010600040101010101" pitchFamily="2" charset="-122"/>
            </a:endParaRPr>
          </a:p>
        </p:txBody>
      </p:sp>
      <p:pic>
        <p:nvPicPr>
          <p:cNvPr id="4" name="图片 3"/>
          <p:cNvPicPr>
            <a:picLocks noChangeAspect="1"/>
          </p:cNvPicPr>
          <p:nvPr/>
        </p:nvPicPr>
        <p:blipFill>
          <a:blip r:embed="rId3"/>
          <a:stretch>
            <a:fillRect/>
          </a:stretch>
        </p:blipFill>
        <p:spPr>
          <a:xfrm>
            <a:off x="931986" y="1600201"/>
            <a:ext cx="7280029" cy="4286249"/>
          </a:xfrm>
          <a:prstGeom prst="rect">
            <a:avLst/>
          </a:prstGeom>
        </p:spPr>
      </p:pic>
      <p:sp>
        <p:nvSpPr>
          <p:cNvPr id="5" name="Text Box 27">
            <a:extLst>
              <a:ext uri="{FF2B5EF4-FFF2-40B4-BE49-F238E27FC236}">
                <a16:creationId xmlns:a16="http://schemas.microsoft.com/office/drawing/2014/main" id="{30A9C37A-6891-8ABD-E437-BC2D651E11B4}"/>
              </a:ext>
            </a:extLst>
          </p:cNvPr>
          <p:cNvSpPr txBox="1">
            <a:spLocks noChangeArrowheads="1"/>
          </p:cNvSpPr>
          <p:nvPr/>
        </p:nvSpPr>
        <p:spPr bwMode="gray">
          <a:xfrm>
            <a:off x="-1" y="90575"/>
            <a:ext cx="8286750"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自然语言处理的经典案例解析</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92072" y="2323150"/>
            <a:ext cx="4629150" cy="2616398"/>
          </a:xfrm>
        </p:spPr>
        <p:txBody>
          <a:bodyPr/>
          <a:lstStyle/>
          <a:p>
            <a:pPr indent="0" algn="just">
              <a:lnSpc>
                <a:spcPct val="150000"/>
              </a:lnSpc>
            </a:pPr>
            <a:endParaRPr lang="en-US" altLang="zh-CN" sz="1350" dirty="0">
              <a:latin typeface="华文中宋" panose="02010600040101010101" pitchFamily="2" charset="-122"/>
              <a:ea typeface="华文中宋" panose="02010600040101010101" pitchFamily="2" charset="-122"/>
            </a:endParaRPr>
          </a:p>
          <a:p>
            <a:pPr marL="257175" lvl="1" indent="0" algn="just">
              <a:lnSpc>
                <a:spcPct val="150000"/>
              </a:lnSpc>
              <a:buNone/>
              <a:defRPr/>
            </a:pPr>
            <a:r>
              <a:rPr lang="zh-CN" altLang="en-US" sz="1350" dirty="0">
                <a:latin typeface="华文中宋" panose="02010600040101010101" pitchFamily="2" charset="-122"/>
                <a:ea typeface="华文中宋" panose="02010600040101010101" pitchFamily="2" charset="-122"/>
              </a:rPr>
              <a:t> </a:t>
            </a:r>
            <a:br>
              <a:rPr lang="zh-CN" altLang="en-US" sz="1350" dirty="0">
                <a:latin typeface="华文中宋" panose="02010600040101010101" pitchFamily="2" charset="-122"/>
                <a:ea typeface="华文中宋" panose="02010600040101010101" pitchFamily="2" charset="-122"/>
              </a:rPr>
            </a:br>
            <a:endParaRPr lang="zh-CN" altLang="en-US" sz="1350" dirty="0">
              <a:latin typeface="华文中宋" panose="02010600040101010101" pitchFamily="2" charset="-122"/>
              <a:ea typeface="华文中宋" panose="02010600040101010101" pitchFamily="2" charset="-122"/>
            </a:endParaRPr>
          </a:p>
        </p:txBody>
      </p:sp>
      <p:pic>
        <p:nvPicPr>
          <p:cNvPr id="2" name="图片 1"/>
          <p:cNvPicPr>
            <a:picLocks noChangeAspect="1"/>
          </p:cNvPicPr>
          <p:nvPr/>
        </p:nvPicPr>
        <p:blipFill>
          <a:blip r:embed="rId3"/>
          <a:stretch>
            <a:fillRect/>
          </a:stretch>
        </p:blipFill>
        <p:spPr>
          <a:xfrm>
            <a:off x="914609" y="1600200"/>
            <a:ext cx="7314783" cy="4286250"/>
          </a:xfrm>
          <a:prstGeom prst="rect">
            <a:avLst/>
          </a:prstGeom>
        </p:spPr>
      </p:pic>
      <p:sp>
        <p:nvSpPr>
          <p:cNvPr id="5" name="Text Box 27">
            <a:extLst>
              <a:ext uri="{FF2B5EF4-FFF2-40B4-BE49-F238E27FC236}">
                <a16:creationId xmlns:a16="http://schemas.microsoft.com/office/drawing/2014/main" id="{7EDAE698-C4DB-D9A6-EE3A-2A5124E75C81}"/>
              </a:ext>
            </a:extLst>
          </p:cNvPr>
          <p:cNvSpPr txBox="1">
            <a:spLocks noChangeArrowheads="1"/>
          </p:cNvSpPr>
          <p:nvPr/>
        </p:nvSpPr>
        <p:spPr bwMode="gray">
          <a:xfrm>
            <a:off x="-1" y="90575"/>
            <a:ext cx="8286750"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自然语言处理的经典案例解析</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92776" y="1983605"/>
            <a:ext cx="7284829" cy="3828376"/>
          </a:xfrm>
          <a:prstGeom prst="rect">
            <a:avLst/>
          </a:prstGeom>
        </p:spPr>
      </p:pic>
      <p:sp>
        <p:nvSpPr>
          <p:cNvPr id="7" name="标题 6">
            <a:extLst>
              <a:ext uri="{FF2B5EF4-FFF2-40B4-BE49-F238E27FC236}">
                <a16:creationId xmlns:a16="http://schemas.microsoft.com/office/drawing/2014/main" id="{89AD68A9-7EF5-413A-BC50-6BA00C9445D8}"/>
              </a:ext>
            </a:extLst>
          </p:cNvPr>
          <p:cNvSpPr>
            <a:spLocks noGrp="1"/>
          </p:cNvSpPr>
          <p:nvPr>
            <p:ph type="title"/>
          </p:nvPr>
        </p:nvSpPr>
        <p:spPr>
          <a:xfrm>
            <a:off x="639991" y="1145989"/>
            <a:ext cx="2151551" cy="634771"/>
          </a:xfrm>
          <a:prstGeom prst="rect">
            <a:avLst/>
          </a:prstGeom>
          <a:noFill/>
          <a:ln>
            <a:noFill/>
          </a:ln>
        </p:spPr>
        <p:txBody>
          <a:bodyPr wrap="none" rtlCol="0" anchor="t">
            <a:spAutoFit/>
          </a:bodyPr>
          <a:lstStyle/>
          <a:p>
            <a:pPr marL="257175" indent="-257175">
              <a:buFont typeface="Wingdings" panose="05000000000000000000" charset="0"/>
              <a:buChar char="Ø"/>
            </a:pPr>
            <a:r>
              <a:rPr lang="zh-CN" altLang="en-US" sz="3200" dirty="0">
                <a:solidFill>
                  <a:srgbClr val="FF0000"/>
                </a:solidFill>
                <a:latin typeface="+mn-ea"/>
                <a:ea typeface="+mn-ea"/>
              </a:rPr>
              <a:t>文本数据</a:t>
            </a:r>
            <a:endParaRPr lang="zh-CN" altLang="en-US" sz="3200" dirty="0">
              <a:ln w="22225">
                <a:solidFill>
                  <a:schemeClr val="accent2"/>
                </a:solidFill>
                <a:prstDash val="solid"/>
              </a:ln>
              <a:solidFill>
                <a:srgbClr val="FF0000"/>
              </a:solidFill>
              <a:latin typeface="+mn-ea"/>
              <a:ea typeface="+mn-ea"/>
            </a:endParaRPr>
          </a:p>
        </p:txBody>
      </p:sp>
      <p:sp>
        <p:nvSpPr>
          <p:cNvPr id="5" name="Text Box 27">
            <a:extLst>
              <a:ext uri="{FF2B5EF4-FFF2-40B4-BE49-F238E27FC236}">
                <a16:creationId xmlns:a16="http://schemas.microsoft.com/office/drawing/2014/main" id="{21B9CFFA-486D-2CE9-5D3B-0D90E276F43B}"/>
              </a:ext>
            </a:extLst>
          </p:cNvPr>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4400" y="1600201"/>
            <a:ext cx="7315200" cy="3339347"/>
          </a:xfrm>
        </p:spPr>
        <p:txBody>
          <a:bodyPr/>
          <a:lstStyle/>
          <a:p>
            <a:pPr>
              <a:lnSpc>
                <a:spcPct val="150000"/>
              </a:lnSpc>
              <a:buFont typeface="Wingdings" panose="05000000000000000000" pitchFamily="2" charset="2"/>
              <a:buChar char="p"/>
            </a:pPr>
            <a:r>
              <a:rPr lang="zh-CN" altLang="en-US" sz="2100" b="1" dirty="0">
                <a:solidFill>
                  <a:srgbClr val="C00000"/>
                </a:solidFill>
                <a:latin typeface="华文中宋" panose="02010600040101010101" pitchFamily="2" charset="-122"/>
                <a:ea typeface="华文中宋" panose="02010600040101010101" pitchFamily="2" charset="-122"/>
              </a:rPr>
              <a:t>由此，我们就得到了</a:t>
            </a:r>
            <a:r>
              <a:rPr lang="en-US" altLang="zh-CN" sz="2100" b="1" dirty="0">
                <a:solidFill>
                  <a:srgbClr val="C00000"/>
                </a:solidFill>
                <a:latin typeface="华文中宋" panose="02010600040101010101" pitchFamily="2" charset="-122"/>
                <a:ea typeface="华文中宋" panose="02010600040101010101" pitchFamily="2" charset="-122"/>
              </a:rPr>
              <a:t>"</a:t>
            </a:r>
            <a:r>
              <a:rPr lang="zh-CN" altLang="en-US" sz="2100" b="1" dirty="0">
                <a:solidFill>
                  <a:srgbClr val="C00000"/>
                </a:solidFill>
                <a:latin typeface="华文中宋" panose="02010600040101010101" pitchFamily="2" charset="-122"/>
                <a:ea typeface="华文中宋" panose="02010600040101010101" pitchFamily="2" charset="-122"/>
              </a:rPr>
              <a:t>找出相似文章</a:t>
            </a:r>
            <a:r>
              <a:rPr lang="en-US" altLang="zh-CN" sz="2100" b="1" dirty="0">
                <a:solidFill>
                  <a:srgbClr val="C00000"/>
                </a:solidFill>
                <a:latin typeface="华文中宋" panose="02010600040101010101" pitchFamily="2" charset="-122"/>
                <a:ea typeface="华文中宋" panose="02010600040101010101" pitchFamily="2" charset="-122"/>
              </a:rPr>
              <a:t>"</a:t>
            </a:r>
            <a:r>
              <a:rPr lang="zh-CN" altLang="en-US" sz="2100" b="1" dirty="0">
                <a:solidFill>
                  <a:srgbClr val="C00000"/>
                </a:solidFill>
                <a:latin typeface="华文中宋" panose="02010600040101010101" pitchFamily="2" charset="-122"/>
                <a:ea typeface="华文中宋" panose="02010600040101010101" pitchFamily="2" charset="-122"/>
              </a:rPr>
              <a:t>的一种算法：</a:t>
            </a:r>
          </a:p>
          <a:p>
            <a:pPr marL="405000" indent="0">
              <a:lnSpc>
                <a:spcPct val="150000"/>
              </a:lnSpc>
              <a:buNone/>
            </a:pPr>
            <a:r>
              <a:rPr lang="zh-CN" altLang="en-US" sz="1800" b="1" dirty="0">
                <a:solidFill>
                  <a:srgbClr val="0000FF"/>
                </a:solidFill>
                <a:latin typeface="Times New Roman" panose="02020603050405020304" pitchFamily="18" charset="0"/>
                <a:ea typeface="楷体" panose="02010609060101010101" charset="-122"/>
              </a:rPr>
              <a:t>（</a:t>
            </a:r>
            <a:r>
              <a:rPr lang="en-US" altLang="zh-CN" sz="1800" b="1" dirty="0">
                <a:solidFill>
                  <a:srgbClr val="0000FF"/>
                </a:solidFill>
                <a:latin typeface="Times New Roman" panose="02020603050405020304" pitchFamily="18" charset="0"/>
                <a:ea typeface="楷体" panose="02010609060101010101" charset="-122"/>
              </a:rPr>
              <a:t>1</a:t>
            </a:r>
            <a:r>
              <a:rPr lang="zh-CN" altLang="en-US" sz="1800" b="1" dirty="0">
                <a:solidFill>
                  <a:srgbClr val="0000FF"/>
                </a:solidFill>
                <a:latin typeface="Times New Roman" panose="02020603050405020304" pitchFamily="18" charset="0"/>
                <a:ea typeface="楷体" panose="02010609060101010101" charset="-122"/>
              </a:rPr>
              <a:t>）</a:t>
            </a:r>
            <a:r>
              <a:rPr lang="zh-CN" altLang="en-US" sz="1800" b="1" u="sng" dirty="0">
                <a:solidFill>
                  <a:srgbClr val="0000FF"/>
                </a:solidFill>
                <a:latin typeface="Times New Roman" panose="02020603050405020304" pitchFamily="18" charset="0"/>
                <a:ea typeface="楷体" panose="02010609060101010101" charset="-122"/>
              </a:rPr>
              <a:t>使用</a:t>
            </a:r>
            <a:r>
              <a:rPr lang="en-US" altLang="zh-CN" sz="1800" b="1" u="sng" dirty="0">
                <a:solidFill>
                  <a:srgbClr val="0000FF"/>
                </a:solidFill>
                <a:latin typeface="Times New Roman" panose="02020603050405020304" pitchFamily="18" charset="0"/>
                <a:ea typeface="楷体" panose="02010609060101010101" charset="-122"/>
              </a:rPr>
              <a:t>TF-</a:t>
            </a:r>
            <a:r>
              <a:rPr lang="en-US" altLang="zh-CN" sz="1800" b="1" u="sng" dirty="0" err="1">
                <a:solidFill>
                  <a:srgbClr val="0000FF"/>
                </a:solidFill>
                <a:latin typeface="Times New Roman" panose="02020603050405020304" pitchFamily="18" charset="0"/>
                <a:ea typeface="楷体" panose="02010609060101010101" charset="-122"/>
              </a:rPr>
              <a:t>IDF</a:t>
            </a:r>
            <a:r>
              <a:rPr lang="zh-CN" altLang="en-US" sz="1800" b="1" u="sng" dirty="0">
                <a:solidFill>
                  <a:srgbClr val="0000FF"/>
                </a:solidFill>
                <a:latin typeface="Times New Roman" panose="02020603050405020304" pitchFamily="18" charset="0"/>
                <a:ea typeface="楷体" panose="02010609060101010101" charset="-122"/>
              </a:rPr>
              <a:t>算法，找出两篇文章的关键词</a:t>
            </a:r>
            <a:r>
              <a:rPr lang="zh-CN" altLang="en-US" sz="1800" b="1" dirty="0">
                <a:solidFill>
                  <a:srgbClr val="0000FF"/>
                </a:solidFill>
                <a:latin typeface="Times New Roman" panose="02020603050405020304" pitchFamily="18" charset="0"/>
                <a:ea typeface="楷体" panose="02010609060101010101" charset="-122"/>
              </a:rPr>
              <a:t>；</a:t>
            </a:r>
          </a:p>
          <a:p>
            <a:pPr marL="405000" indent="0">
              <a:lnSpc>
                <a:spcPct val="150000"/>
              </a:lnSpc>
              <a:buNone/>
            </a:pPr>
            <a:r>
              <a:rPr lang="zh-CN" altLang="en-US" sz="1800" b="1" dirty="0">
                <a:solidFill>
                  <a:srgbClr val="0000FF"/>
                </a:solidFill>
                <a:latin typeface="Times New Roman" panose="02020603050405020304" pitchFamily="18" charset="0"/>
                <a:ea typeface="楷体" panose="02010609060101010101" charset="-122"/>
              </a:rPr>
              <a:t>（</a:t>
            </a:r>
            <a:r>
              <a:rPr lang="en-US" altLang="zh-CN" sz="1800" b="1" dirty="0">
                <a:solidFill>
                  <a:srgbClr val="0000FF"/>
                </a:solidFill>
                <a:latin typeface="Times New Roman" panose="02020603050405020304" pitchFamily="18" charset="0"/>
                <a:ea typeface="楷体" panose="02010609060101010101" charset="-122"/>
              </a:rPr>
              <a:t>2</a:t>
            </a:r>
            <a:r>
              <a:rPr lang="zh-CN" altLang="en-US" sz="1800" b="1" dirty="0">
                <a:solidFill>
                  <a:srgbClr val="0000FF"/>
                </a:solidFill>
                <a:latin typeface="Times New Roman" panose="02020603050405020304" pitchFamily="18" charset="0"/>
                <a:ea typeface="楷体" panose="02010609060101010101" charset="-122"/>
              </a:rPr>
              <a:t>）每篇文章各取出若干个关键词（比如</a:t>
            </a:r>
            <a:r>
              <a:rPr lang="en-US" altLang="zh-CN" sz="1800" b="1" dirty="0">
                <a:solidFill>
                  <a:srgbClr val="0000FF"/>
                </a:solidFill>
                <a:latin typeface="Times New Roman" panose="02020603050405020304" pitchFamily="18" charset="0"/>
                <a:ea typeface="楷体" panose="02010609060101010101" charset="-122"/>
              </a:rPr>
              <a:t>20</a:t>
            </a:r>
            <a:r>
              <a:rPr lang="zh-CN" altLang="en-US" sz="1800" b="1" dirty="0">
                <a:solidFill>
                  <a:srgbClr val="0000FF"/>
                </a:solidFill>
                <a:latin typeface="Times New Roman" panose="02020603050405020304" pitchFamily="18" charset="0"/>
                <a:ea typeface="楷体" panose="02010609060101010101" charset="-122"/>
              </a:rPr>
              <a:t>个），合并成一个集合，计算每篇文章对于这个集合中的词的词频（为了避免文章长度的差异，可以使用相对词频）；</a:t>
            </a:r>
          </a:p>
          <a:p>
            <a:pPr marL="405000" indent="0">
              <a:lnSpc>
                <a:spcPct val="150000"/>
              </a:lnSpc>
              <a:buNone/>
            </a:pPr>
            <a:r>
              <a:rPr lang="zh-CN" altLang="en-US" sz="1800" b="1" dirty="0">
                <a:solidFill>
                  <a:srgbClr val="0000FF"/>
                </a:solidFill>
                <a:latin typeface="Times New Roman" panose="02020603050405020304" pitchFamily="18" charset="0"/>
                <a:ea typeface="楷体" panose="02010609060101010101" charset="-122"/>
              </a:rPr>
              <a:t>（</a:t>
            </a:r>
            <a:r>
              <a:rPr lang="en-US" altLang="zh-CN" sz="1800" b="1" dirty="0">
                <a:solidFill>
                  <a:srgbClr val="0000FF"/>
                </a:solidFill>
                <a:latin typeface="Times New Roman" panose="02020603050405020304" pitchFamily="18" charset="0"/>
                <a:ea typeface="楷体" panose="02010609060101010101" charset="-122"/>
              </a:rPr>
              <a:t>3</a:t>
            </a:r>
            <a:r>
              <a:rPr lang="zh-CN" altLang="en-US" sz="1800" b="1" dirty="0">
                <a:solidFill>
                  <a:srgbClr val="0000FF"/>
                </a:solidFill>
                <a:latin typeface="Times New Roman" panose="02020603050405020304" pitchFamily="18" charset="0"/>
                <a:ea typeface="楷体" panose="02010609060101010101" charset="-122"/>
              </a:rPr>
              <a:t>）生成两篇文章各自的词频向量；</a:t>
            </a:r>
          </a:p>
          <a:p>
            <a:pPr marL="405000" indent="0">
              <a:lnSpc>
                <a:spcPct val="150000"/>
              </a:lnSpc>
              <a:buNone/>
            </a:pPr>
            <a:r>
              <a:rPr lang="zh-CN" altLang="en-US" sz="1800" b="1" dirty="0">
                <a:solidFill>
                  <a:srgbClr val="0000FF"/>
                </a:solidFill>
                <a:latin typeface="Times New Roman" panose="02020603050405020304" pitchFamily="18" charset="0"/>
                <a:ea typeface="楷体" panose="02010609060101010101" charset="-122"/>
              </a:rPr>
              <a:t>（</a:t>
            </a:r>
            <a:r>
              <a:rPr lang="en-US" altLang="zh-CN" sz="1800" b="1" dirty="0">
                <a:solidFill>
                  <a:srgbClr val="0000FF"/>
                </a:solidFill>
                <a:latin typeface="Times New Roman" panose="02020603050405020304" pitchFamily="18" charset="0"/>
                <a:ea typeface="楷体" panose="02010609060101010101" charset="-122"/>
              </a:rPr>
              <a:t>4</a:t>
            </a:r>
            <a:r>
              <a:rPr lang="zh-CN" altLang="en-US" sz="1800" b="1" dirty="0">
                <a:solidFill>
                  <a:srgbClr val="0000FF"/>
                </a:solidFill>
                <a:latin typeface="Times New Roman" panose="02020603050405020304" pitchFamily="18" charset="0"/>
                <a:ea typeface="楷体" panose="02010609060101010101" charset="-122"/>
              </a:rPr>
              <a:t>）计算两个向量的余弦相似度，值越大就表示越相似。</a:t>
            </a:r>
            <a:endParaRPr lang="en-US" altLang="zh-CN" sz="1800" b="1" dirty="0">
              <a:solidFill>
                <a:srgbClr val="0000FF"/>
              </a:solidFill>
              <a:latin typeface="Times New Roman" panose="02020603050405020304" pitchFamily="18" charset="0"/>
              <a:ea typeface="楷体" panose="02010609060101010101" charset="-122"/>
            </a:endParaRPr>
          </a:p>
          <a:p>
            <a:pPr marL="405000" lvl="1" indent="0" algn="just">
              <a:lnSpc>
                <a:spcPct val="150000"/>
              </a:lnSpc>
              <a:buNone/>
              <a:defRPr/>
            </a:pPr>
            <a:r>
              <a:rPr lang="zh-CN" altLang="en-US" sz="1125" b="1" dirty="0">
                <a:solidFill>
                  <a:srgbClr val="0070C0"/>
                </a:solidFill>
                <a:latin typeface="华文中宋" panose="02010600040101010101" pitchFamily="2" charset="-122"/>
                <a:ea typeface="华文中宋" panose="02010600040101010101" pitchFamily="2" charset="-122"/>
              </a:rPr>
              <a:t> </a:t>
            </a:r>
            <a:br>
              <a:rPr lang="zh-CN" altLang="en-US" sz="1350" dirty="0">
                <a:latin typeface="华文中宋" panose="02010600040101010101" pitchFamily="2" charset="-122"/>
                <a:ea typeface="华文中宋" panose="02010600040101010101" pitchFamily="2" charset="-122"/>
              </a:rPr>
            </a:br>
            <a:endParaRPr lang="zh-CN" altLang="en-US" sz="1350" dirty="0">
              <a:latin typeface="华文中宋" panose="02010600040101010101" pitchFamily="2" charset="-122"/>
              <a:ea typeface="华文中宋" panose="02010600040101010101" pitchFamily="2" charset="-122"/>
            </a:endParaRPr>
          </a:p>
        </p:txBody>
      </p:sp>
      <p:sp>
        <p:nvSpPr>
          <p:cNvPr id="4" name="Text Box 27">
            <a:extLst>
              <a:ext uri="{FF2B5EF4-FFF2-40B4-BE49-F238E27FC236}">
                <a16:creationId xmlns:a16="http://schemas.microsoft.com/office/drawing/2014/main" id="{A2461CFC-4CC8-958C-B8A5-156FCCA6140B}"/>
              </a:ext>
            </a:extLst>
          </p:cNvPr>
          <p:cNvSpPr txBox="1">
            <a:spLocks noChangeArrowheads="1"/>
          </p:cNvSpPr>
          <p:nvPr/>
        </p:nvSpPr>
        <p:spPr bwMode="gray">
          <a:xfrm>
            <a:off x="-1" y="90575"/>
            <a:ext cx="8286750"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自然语言处理的经典案例解析</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7886700" cy="4114800"/>
          </a:xfrm>
        </p:spPr>
        <p:txBody>
          <a:bodyPr/>
          <a:lstStyle/>
          <a:p>
            <a:pPr algn="just">
              <a:lnSpc>
                <a:spcPct val="150000"/>
              </a:lnSpc>
              <a:spcBef>
                <a:spcPts val="0"/>
              </a:spcBef>
              <a:buFont typeface="Wingdings" panose="05000000000000000000" pitchFamily="2" charset="2"/>
              <a:buChar char="Ø"/>
            </a:pPr>
            <a:r>
              <a:rPr lang="zh-CN" altLang="zh-CN" sz="2100" b="1" kern="100" dirty="0">
                <a:solidFill>
                  <a:srgbClr val="C00000"/>
                </a:solidFill>
                <a:latin typeface="Times New Roman" panose="02020603050405020304" pitchFamily="18" charset="0"/>
                <a:ea typeface="宋体" panose="02010600030101010101" pitchFamily="2" charset="-122"/>
              </a:rPr>
              <a:t>利用</a:t>
            </a:r>
            <a:r>
              <a:rPr lang="en-US" altLang="zh-CN" sz="2100" b="1" kern="100" dirty="0" err="1">
                <a:solidFill>
                  <a:srgbClr val="C00000"/>
                </a:solidFill>
                <a:latin typeface="Times New Roman" panose="02020603050405020304" pitchFamily="18" charset="0"/>
                <a:ea typeface="宋体" panose="02010600030101010101" pitchFamily="2" charset="-122"/>
              </a:rPr>
              <a:t>TF_IDF</a:t>
            </a:r>
            <a:r>
              <a:rPr lang="zh-CN" altLang="zh-CN" sz="2100" b="1" kern="100" dirty="0">
                <a:solidFill>
                  <a:srgbClr val="C00000"/>
                </a:solidFill>
                <a:latin typeface="Times New Roman" panose="02020603050405020304" pitchFamily="18" charset="0"/>
                <a:ea typeface="宋体" panose="02010600030101010101" pitchFamily="2" charset="-122"/>
              </a:rPr>
              <a:t>算法，找出关键词（如</a:t>
            </a:r>
            <a:r>
              <a:rPr lang="en-US" altLang="zh-CN" sz="2100" b="1" kern="100" dirty="0">
                <a:solidFill>
                  <a:srgbClr val="C00000"/>
                </a:solidFill>
                <a:latin typeface="Times New Roman" panose="02020603050405020304" pitchFamily="18" charset="0"/>
                <a:ea typeface="宋体" panose="02010600030101010101" pitchFamily="2" charset="-122"/>
              </a:rPr>
              <a:t>20</a:t>
            </a:r>
            <a:r>
              <a:rPr lang="zh-CN" altLang="zh-CN" sz="2100" b="1" kern="100" dirty="0">
                <a:solidFill>
                  <a:srgbClr val="C00000"/>
                </a:solidFill>
                <a:latin typeface="Times New Roman" panose="02020603050405020304" pitchFamily="18" charset="0"/>
                <a:ea typeface="宋体" panose="02010600030101010101" pitchFamily="2" charset="-122"/>
              </a:rPr>
              <a:t>个）</a:t>
            </a:r>
            <a:r>
              <a:rPr lang="zh-CN" altLang="en-US" sz="2100" b="1" kern="100" dirty="0">
                <a:solidFill>
                  <a:srgbClr val="C00000"/>
                </a:solidFill>
                <a:latin typeface="Times New Roman" panose="02020603050405020304" pitchFamily="18" charset="0"/>
                <a:ea typeface="宋体" panose="02010600030101010101" pitchFamily="2" charset="-122"/>
              </a:rPr>
              <a:t>。</a:t>
            </a:r>
            <a:endParaRPr lang="en-US" altLang="zh-CN" sz="2100" b="1" kern="100" dirty="0">
              <a:solidFill>
                <a:srgbClr val="C00000"/>
              </a:solidFill>
              <a:latin typeface="Times New Roman" panose="02020603050405020304" pitchFamily="18" charset="0"/>
              <a:ea typeface="宋体" panose="02010600030101010101" pitchFamily="2" charset="-122"/>
            </a:endParaRPr>
          </a:p>
          <a:p>
            <a:pPr marL="0" indent="0" algn="ctr">
              <a:lnSpc>
                <a:spcPct val="150000"/>
              </a:lnSpc>
              <a:buNone/>
            </a:pPr>
            <a:r>
              <a:rPr lang="zh-CN" altLang="zh-CN" sz="1800" b="1" kern="100" dirty="0">
                <a:solidFill>
                  <a:srgbClr val="00B050"/>
                </a:solidFill>
                <a:latin typeface="华文楷体" panose="02010600040101010101" pitchFamily="2" charset="-122"/>
                <a:ea typeface="华文楷体" panose="02010600040101010101" pitchFamily="2" charset="-122"/>
              </a:rPr>
              <a:t>在自然语言处理中，这一步叫做特征选择</a:t>
            </a:r>
            <a:endParaRPr lang="zh-CN" altLang="zh-CN" sz="1800" kern="100" dirty="0">
              <a:solidFill>
                <a:srgbClr val="00B050"/>
              </a:solidFill>
              <a:latin typeface="华文楷体" panose="02010600040101010101" pitchFamily="2" charset="-122"/>
              <a:ea typeface="华文楷体" panose="02010600040101010101" pitchFamily="2" charset="-122"/>
            </a:endParaRPr>
          </a:p>
          <a:p>
            <a:pPr marL="0" indent="-160735" algn="just">
              <a:lnSpc>
                <a:spcPct val="150000"/>
              </a:lnSpc>
              <a:spcBef>
                <a:spcPts val="0"/>
              </a:spcBef>
              <a:buFont typeface="Wingdings" panose="05000000000000000000" pitchFamily="2" charset="2"/>
              <a:buChar char="p"/>
            </a:pPr>
            <a:r>
              <a:rPr lang="zh-CN" altLang="zh-CN" sz="1500" kern="100" dirty="0">
                <a:solidFill>
                  <a:srgbClr val="0000FF"/>
                </a:solidFill>
                <a:latin typeface="华文中宋" panose="02010600040101010101" pitchFamily="2" charset="-122"/>
                <a:ea typeface="华文中宋" panose="02010600040101010101" pitchFamily="2" charset="-122"/>
              </a:rPr>
              <a:t>假设一篇文章中“原子能的应用”。三个关键词：</a:t>
            </a:r>
            <a:r>
              <a:rPr lang="zh-CN" altLang="zh-CN" sz="1500" b="1" kern="100" dirty="0">
                <a:solidFill>
                  <a:srgbClr val="FF0000"/>
                </a:solidFill>
                <a:latin typeface="华文中宋" panose="02010600040101010101" pitchFamily="2" charset="-122"/>
                <a:ea typeface="华文中宋" panose="02010600040101010101" pitchFamily="2" charset="-122"/>
              </a:rPr>
              <a:t>原子能</a:t>
            </a:r>
            <a:r>
              <a:rPr lang="zh-CN" altLang="zh-CN" sz="1500" kern="100" dirty="0">
                <a:solidFill>
                  <a:srgbClr val="FF0000"/>
                </a:solidFill>
                <a:latin typeface="华文中宋" panose="02010600040101010101" pitchFamily="2" charset="-122"/>
                <a:ea typeface="华文中宋" panose="02010600040101010101" pitchFamily="2" charset="-122"/>
              </a:rPr>
              <a:t>、</a:t>
            </a:r>
            <a:r>
              <a:rPr lang="zh-CN" altLang="zh-CN" sz="1500" b="1" kern="100" dirty="0">
                <a:solidFill>
                  <a:srgbClr val="FF0000"/>
                </a:solidFill>
                <a:latin typeface="华文中宋" panose="02010600040101010101" pitchFamily="2" charset="-122"/>
                <a:ea typeface="华文中宋" panose="02010600040101010101" pitchFamily="2" charset="-122"/>
              </a:rPr>
              <a:t>的</a:t>
            </a:r>
            <a:r>
              <a:rPr lang="zh-CN" altLang="zh-CN" sz="1500" kern="100" dirty="0">
                <a:solidFill>
                  <a:srgbClr val="FF0000"/>
                </a:solidFill>
                <a:latin typeface="华文中宋" panose="02010600040101010101" pitchFamily="2" charset="-122"/>
                <a:ea typeface="华文中宋" panose="02010600040101010101" pitchFamily="2" charset="-122"/>
              </a:rPr>
              <a:t>、</a:t>
            </a:r>
            <a:r>
              <a:rPr lang="zh-CN" altLang="zh-CN" sz="1500" b="1" kern="100" dirty="0">
                <a:solidFill>
                  <a:srgbClr val="FF0000"/>
                </a:solidFill>
                <a:latin typeface="华文中宋" panose="02010600040101010101" pitchFamily="2" charset="-122"/>
                <a:ea typeface="华文中宋" panose="02010600040101010101" pitchFamily="2" charset="-122"/>
              </a:rPr>
              <a:t>应用</a:t>
            </a:r>
            <a:r>
              <a:rPr lang="zh-CN" altLang="zh-CN" sz="1500" kern="100" dirty="0">
                <a:solidFill>
                  <a:srgbClr val="0000FF"/>
                </a:solidFill>
                <a:latin typeface="华文中宋" panose="02010600040101010101" pitchFamily="2" charset="-122"/>
                <a:ea typeface="华文中宋" panose="02010600040101010101" pitchFamily="2" charset="-122"/>
              </a:rPr>
              <a:t>。你认为哪个关键词比较重要呢？</a:t>
            </a:r>
          </a:p>
          <a:p>
            <a:pPr marL="0" indent="-160735" algn="just">
              <a:lnSpc>
                <a:spcPct val="150000"/>
              </a:lnSpc>
              <a:spcBef>
                <a:spcPts val="0"/>
              </a:spcBef>
              <a:buFont typeface="Wingdings" panose="05000000000000000000" pitchFamily="2" charset="2"/>
              <a:buChar char="p"/>
            </a:pPr>
            <a:r>
              <a:rPr lang="zh-CN" altLang="zh-CN" sz="1500" kern="100" dirty="0">
                <a:solidFill>
                  <a:srgbClr val="0000FF"/>
                </a:solidFill>
                <a:latin typeface="华文中宋" panose="02010600040101010101" pitchFamily="2" charset="-122"/>
                <a:ea typeface="华文中宋" panose="02010600040101010101" pitchFamily="2" charset="-122"/>
              </a:rPr>
              <a:t>根据我们的直觉，我们知道，包含这三个词多的网页应该比包含它们少的网页相关。当然，这个办法有一个明显的漏洞，就是长的网页比短的网页占便宜，因为长的网页总的来讲包含的关键词要多些。因此我们需要根据网页的长度，对关键词的次数进行归一化，也就是用关键词的次数除以网页的总字数。我们把这个商称之为 “</a:t>
            </a:r>
            <a:r>
              <a:rPr lang="zh-CN" altLang="zh-CN" sz="1500" b="1" kern="100" dirty="0">
                <a:solidFill>
                  <a:srgbClr val="FF0000"/>
                </a:solidFill>
                <a:latin typeface="华文中宋" panose="02010600040101010101" pitchFamily="2" charset="-122"/>
                <a:ea typeface="华文中宋" panose="02010600040101010101" pitchFamily="2" charset="-122"/>
              </a:rPr>
              <a:t>关键词的频率</a:t>
            </a:r>
            <a:r>
              <a:rPr lang="zh-CN" altLang="zh-CN" sz="1500" kern="100" dirty="0">
                <a:solidFill>
                  <a:srgbClr val="0000FF"/>
                </a:solidFill>
                <a:latin typeface="华文中宋" panose="02010600040101010101" pitchFamily="2" charset="-122"/>
                <a:ea typeface="华文中宋" panose="02010600040101010101" pitchFamily="2" charset="-122"/>
              </a:rPr>
              <a:t>”，或者“</a:t>
            </a:r>
            <a:r>
              <a:rPr lang="zh-CN" altLang="zh-CN" sz="1500" b="1" kern="100" dirty="0">
                <a:solidFill>
                  <a:srgbClr val="FF0000"/>
                </a:solidFill>
                <a:latin typeface="华文中宋" panose="02010600040101010101" pitchFamily="2" charset="-122"/>
                <a:ea typeface="华文中宋" panose="02010600040101010101" pitchFamily="2" charset="-122"/>
              </a:rPr>
              <a:t>单文本词汇频率</a:t>
            </a:r>
            <a:r>
              <a:rPr lang="zh-CN" altLang="zh-CN" sz="1500" kern="100" dirty="0">
                <a:solidFill>
                  <a:srgbClr val="0000FF"/>
                </a:solidFill>
                <a:latin typeface="华文中宋" panose="02010600040101010101" pitchFamily="2" charset="-122"/>
                <a:ea typeface="华文中宋" panose="02010600040101010101" pitchFamily="2" charset="-122"/>
              </a:rPr>
              <a:t>”（</a:t>
            </a:r>
            <a:r>
              <a:rPr lang="en-US" altLang="zh-CN" sz="1500" kern="100" dirty="0">
                <a:solidFill>
                  <a:srgbClr val="0000FF"/>
                </a:solidFill>
                <a:latin typeface="华文中宋" panose="02010600040101010101" pitchFamily="2" charset="-122"/>
                <a:ea typeface="华文中宋" panose="02010600040101010101" pitchFamily="2" charset="-122"/>
              </a:rPr>
              <a:t>Term Frequency)</a:t>
            </a:r>
            <a:r>
              <a:rPr lang="zh-CN" altLang="zh-CN" sz="1500" kern="100" dirty="0">
                <a:solidFill>
                  <a:srgbClr val="0000FF"/>
                </a:solidFill>
                <a:latin typeface="华文中宋" panose="02010600040101010101" pitchFamily="2" charset="-122"/>
                <a:ea typeface="华文中宋" panose="02010600040101010101" pitchFamily="2" charset="-122"/>
              </a:rPr>
              <a:t>。</a:t>
            </a:r>
            <a:endParaRPr lang="en-US" altLang="zh-CN" sz="1500" kern="100" dirty="0">
              <a:solidFill>
                <a:srgbClr val="0000FF"/>
              </a:solidFill>
              <a:latin typeface="华文中宋" panose="02010600040101010101" pitchFamily="2" charset="-122"/>
              <a:ea typeface="华文中宋" panose="02010600040101010101" pitchFamily="2" charset="-122"/>
            </a:endParaRPr>
          </a:p>
          <a:p>
            <a:pPr marL="0" indent="0" algn="just">
              <a:lnSpc>
                <a:spcPct val="150000"/>
              </a:lnSpc>
              <a:spcBef>
                <a:spcPts val="0"/>
              </a:spcBef>
              <a:buNone/>
            </a:pPr>
            <a:r>
              <a:rPr lang="zh-CN" altLang="en-US" sz="1350" dirty="0">
                <a:latin typeface="华文中宋" panose="02010600040101010101" pitchFamily="2" charset="-122"/>
                <a:ea typeface="华文中宋" panose="02010600040101010101" pitchFamily="2" charset="-122"/>
              </a:rPr>
              <a:t> </a:t>
            </a:r>
            <a:br>
              <a:rPr lang="zh-CN" altLang="en-US" sz="1350" dirty="0">
                <a:latin typeface="华文中宋" panose="02010600040101010101" pitchFamily="2" charset="-122"/>
                <a:ea typeface="华文中宋" panose="02010600040101010101" pitchFamily="2" charset="-122"/>
              </a:rPr>
            </a:br>
            <a:endParaRPr lang="zh-CN" altLang="en-US" sz="1350" dirty="0">
              <a:latin typeface="华文中宋" panose="02010600040101010101" pitchFamily="2" charset="-122"/>
              <a:ea typeface="华文中宋" panose="02010600040101010101" pitchFamily="2" charset="-122"/>
            </a:endParaRPr>
          </a:p>
        </p:txBody>
      </p:sp>
      <p:sp>
        <p:nvSpPr>
          <p:cNvPr id="4" name="Text Box 27">
            <a:extLst>
              <a:ext uri="{FF2B5EF4-FFF2-40B4-BE49-F238E27FC236}">
                <a16:creationId xmlns:a16="http://schemas.microsoft.com/office/drawing/2014/main" id="{B61B1853-E43E-F145-0898-C4AF421FAFD3}"/>
              </a:ext>
            </a:extLst>
          </p:cNvPr>
          <p:cNvSpPr txBox="1">
            <a:spLocks noChangeArrowheads="1"/>
          </p:cNvSpPr>
          <p:nvPr/>
        </p:nvSpPr>
        <p:spPr bwMode="gray">
          <a:xfrm>
            <a:off x="-1" y="90575"/>
            <a:ext cx="8286750"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自然语言处理的经典案例解析</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92072" y="2323150"/>
            <a:ext cx="4629150" cy="2616398"/>
          </a:xfrm>
        </p:spPr>
        <p:txBody>
          <a:bodyPr/>
          <a:lstStyle/>
          <a:p>
            <a:pPr indent="0" algn="just">
              <a:lnSpc>
                <a:spcPct val="150000"/>
              </a:lnSpc>
            </a:pPr>
            <a:endParaRPr lang="en-US" altLang="zh-CN" sz="1350" dirty="0">
              <a:latin typeface="华文中宋" panose="02010600040101010101" pitchFamily="2" charset="-122"/>
              <a:ea typeface="华文中宋" panose="02010600040101010101" pitchFamily="2" charset="-122"/>
            </a:endParaRPr>
          </a:p>
          <a:p>
            <a:pPr marL="257175" lvl="1" indent="0" algn="just">
              <a:lnSpc>
                <a:spcPct val="150000"/>
              </a:lnSpc>
              <a:buNone/>
              <a:defRPr/>
            </a:pPr>
            <a:r>
              <a:rPr lang="zh-CN" altLang="en-US" sz="1350" dirty="0">
                <a:latin typeface="华文中宋" panose="02010600040101010101" pitchFamily="2" charset="-122"/>
                <a:ea typeface="华文中宋" panose="02010600040101010101" pitchFamily="2" charset="-122"/>
              </a:rPr>
              <a:t> </a:t>
            </a:r>
            <a:br>
              <a:rPr lang="zh-CN" altLang="en-US" sz="1350" dirty="0">
                <a:latin typeface="华文中宋" panose="02010600040101010101" pitchFamily="2" charset="-122"/>
                <a:ea typeface="华文中宋" panose="02010600040101010101" pitchFamily="2" charset="-122"/>
              </a:rPr>
            </a:br>
            <a:endParaRPr lang="zh-CN" altLang="en-US" sz="1350" dirty="0">
              <a:latin typeface="华文中宋" panose="02010600040101010101" pitchFamily="2" charset="-122"/>
              <a:ea typeface="华文中宋" panose="02010600040101010101" pitchFamily="2" charset="-122"/>
            </a:endParaRPr>
          </a:p>
        </p:txBody>
      </p:sp>
      <p:sp>
        <p:nvSpPr>
          <p:cNvPr id="4" name="矩形 3"/>
          <p:cNvSpPr/>
          <p:nvPr/>
        </p:nvSpPr>
        <p:spPr>
          <a:xfrm>
            <a:off x="514350" y="1828801"/>
            <a:ext cx="7829550" cy="2961260"/>
          </a:xfrm>
          <a:prstGeom prst="rect">
            <a:avLst/>
          </a:prstGeom>
        </p:spPr>
        <p:txBody>
          <a:bodyPr wrap="square">
            <a:spAutoFit/>
          </a:bodyPr>
          <a:lstStyle/>
          <a:p>
            <a:pPr marL="192881" indent="-192881" algn="just">
              <a:lnSpc>
                <a:spcPct val="150000"/>
              </a:lnSpc>
              <a:spcBef>
                <a:spcPct val="40000"/>
              </a:spcBef>
              <a:buClr>
                <a:schemeClr val="hlink"/>
              </a:buClr>
              <a:buFont typeface="Wingdings" panose="05000000000000000000" pitchFamily="2" charset="2"/>
              <a:buChar char="ü"/>
            </a:pPr>
            <a:r>
              <a:rPr lang="zh-CN" altLang="en-US" b="1" dirty="0">
                <a:solidFill>
                  <a:srgbClr val="0000FF"/>
                </a:solidFill>
                <a:latin typeface="华文楷体" panose="02010600040101010101" pitchFamily="2" charset="-122"/>
                <a:ea typeface="华文楷体" panose="02010600040101010101" pitchFamily="2" charset="-122"/>
              </a:rPr>
              <a:t>比如，在某个一共有一千词的网页中“原子能”、“的”和“应用”分别出现</a:t>
            </a:r>
            <a:r>
              <a:rPr lang="zh-CN" altLang="en-US" b="1" dirty="0">
                <a:solidFill>
                  <a:srgbClr val="FF0000"/>
                </a:solidFill>
                <a:latin typeface="华文楷体" panose="02010600040101010101" pitchFamily="2" charset="-122"/>
                <a:ea typeface="华文楷体" panose="02010600040101010101" pitchFamily="2" charset="-122"/>
              </a:rPr>
              <a:t>了 2 次、35 次 和 5 次</a:t>
            </a:r>
            <a:r>
              <a:rPr lang="zh-CN" altLang="en-US" b="1" dirty="0">
                <a:solidFill>
                  <a:srgbClr val="0000FF"/>
                </a:solidFill>
                <a:latin typeface="华文楷体" panose="02010600040101010101" pitchFamily="2" charset="-122"/>
                <a:ea typeface="华文楷体" panose="02010600040101010101" pitchFamily="2" charset="-122"/>
              </a:rPr>
              <a:t>，那么它们的词频就分别是 </a:t>
            </a:r>
            <a:r>
              <a:rPr lang="zh-CN" altLang="en-US" b="1" dirty="0">
                <a:solidFill>
                  <a:srgbClr val="FF0000"/>
                </a:solidFill>
                <a:latin typeface="华文楷体" panose="02010600040101010101" pitchFamily="2" charset="-122"/>
                <a:ea typeface="华文楷体" panose="02010600040101010101" pitchFamily="2" charset="-122"/>
              </a:rPr>
              <a:t>0.002、0.035 和 0.005</a:t>
            </a:r>
            <a:r>
              <a:rPr lang="zh-CN" altLang="en-US" b="1" dirty="0">
                <a:solidFill>
                  <a:srgbClr val="0000FF"/>
                </a:solidFill>
                <a:latin typeface="华文楷体" panose="02010600040101010101" pitchFamily="2" charset="-122"/>
                <a:ea typeface="华文楷体" panose="02010600040101010101" pitchFamily="2" charset="-122"/>
              </a:rPr>
              <a:t>。 我们将这三个数相加，其和 0.042 就是相应网页和查询“原子能的应用” 相关性的一个简单的度量。概括地讲，如果一个查询包含关键词 W1,W2,...,Wn, 它们在一篇特定网页中的词频分别是: TF1, TF2, ..., TFn（TF: term frequency)。 那么，这个查询和该网页的相关性就是: TF1 + TF2 + ... + TFN。</a:t>
            </a:r>
          </a:p>
        </p:txBody>
      </p:sp>
      <p:sp>
        <p:nvSpPr>
          <p:cNvPr id="5" name="Text Box 27">
            <a:extLst>
              <a:ext uri="{FF2B5EF4-FFF2-40B4-BE49-F238E27FC236}">
                <a16:creationId xmlns:a16="http://schemas.microsoft.com/office/drawing/2014/main" id="{FEE909C0-1553-F051-E0AD-3177DB63189E}"/>
              </a:ext>
            </a:extLst>
          </p:cNvPr>
          <p:cNvSpPr txBox="1">
            <a:spLocks noChangeArrowheads="1"/>
          </p:cNvSpPr>
          <p:nvPr/>
        </p:nvSpPr>
        <p:spPr bwMode="gray">
          <a:xfrm>
            <a:off x="-1" y="90575"/>
            <a:ext cx="8286750"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自然语言处理的经典案例解析</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500" y="1885951"/>
            <a:ext cx="7772400" cy="2616398"/>
          </a:xfrm>
        </p:spPr>
        <p:txBody>
          <a:bodyPr/>
          <a:lstStyle/>
          <a:p>
            <a:pPr algn="just" latinLnBrk="0">
              <a:lnSpc>
                <a:spcPct val="150000"/>
              </a:lnSpc>
              <a:buFont typeface="Wingdings" panose="05000000000000000000" pitchFamily="2" charset="2"/>
              <a:buChar char="ü"/>
            </a:pPr>
            <a:r>
              <a:rPr lang="zh-CN" altLang="en-US" sz="1800" b="1" dirty="0">
                <a:solidFill>
                  <a:srgbClr val="0000FF"/>
                </a:solidFill>
                <a:latin typeface="Times New Roman" panose="02020603050405020304" pitchFamily="18" charset="0"/>
                <a:ea typeface="楷体" panose="02010609060101010101" charset="-122"/>
              </a:rPr>
              <a:t>我们可能已经发现了又一个漏洞。在上面的例子中，词“的”占了总词频的 </a:t>
            </a:r>
            <a:r>
              <a:rPr lang="en-US" altLang="zh-CN" sz="1800" b="1" dirty="0">
                <a:solidFill>
                  <a:srgbClr val="0000FF"/>
                </a:solidFill>
                <a:latin typeface="Times New Roman" panose="02020603050405020304" pitchFamily="18" charset="0"/>
                <a:ea typeface="楷体" panose="02010609060101010101" charset="-122"/>
              </a:rPr>
              <a:t>80% </a:t>
            </a:r>
            <a:r>
              <a:rPr lang="zh-CN" altLang="en-US" sz="1800" b="1" dirty="0">
                <a:solidFill>
                  <a:srgbClr val="0000FF"/>
                </a:solidFill>
                <a:latin typeface="Times New Roman" panose="02020603050405020304" pitchFamily="18" charset="0"/>
                <a:ea typeface="楷体" panose="02010609060101010101" charset="-122"/>
              </a:rPr>
              <a:t>以上，而它对确定网页的主题几乎没有用。我们称这种词叫“应删除词”（</a:t>
            </a:r>
            <a:r>
              <a:rPr lang="en-US" altLang="zh-CN" sz="1800" b="1" dirty="0" err="1">
                <a:solidFill>
                  <a:srgbClr val="0000FF"/>
                </a:solidFill>
                <a:latin typeface="Times New Roman" panose="02020603050405020304" pitchFamily="18" charset="0"/>
                <a:ea typeface="楷体" panose="02010609060101010101" charset="-122"/>
              </a:rPr>
              <a:t>Stopwords</a:t>
            </a:r>
            <a:r>
              <a:rPr lang="en-US" altLang="zh-CN" sz="1800" b="1" dirty="0">
                <a:solidFill>
                  <a:srgbClr val="0000FF"/>
                </a:solidFill>
                <a:latin typeface="Times New Roman" panose="02020603050405020304" pitchFamily="18" charset="0"/>
                <a:ea typeface="楷体" panose="02010609060101010101" charset="-122"/>
              </a:rPr>
              <a:t>)</a:t>
            </a:r>
            <a:r>
              <a:rPr lang="zh-CN" altLang="en-US" sz="1800" b="1" dirty="0">
                <a:solidFill>
                  <a:srgbClr val="0000FF"/>
                </a:solidFill>
                <a:latin typeface="Times New Roman" panose="02020603050405020304" pitchFamily="18" charset="0"/>
                <a:ea typeface="楷体" panose="02010609060101010101" charset="-122"/>
              </a:rPr>
              <a:t>，也就是说在度量相关性时不应考虑它们的频率。在汉语中，应删除词还有“是”、“和”、“中”、“地”、“得”等等几十个。忽略这些应删除词后， </a:t>
            </a:r>
            <a:r>
              <a:rPr lang="zh-CN" altLang="en-US" sz="1800" b="1" dirty="0">
                <a:solidFill>
                  <a:srgbClr val="FF0000"/>
                </a:solidFill>
                <a:latin typeface="Times New Roman" panose="02020603050405020304" pitchFamily="18" charset="0"/>
                <a:ea typeface="楷体" panose="02010609060101010101" charset="-122"/>
              </a:rPr>
              <a:t>上述网页的相似度就变成了</a:t>
            </a:r>
            <a:r>
              <a:rPr lang="en-US" altLang="zh-CN" sz="1800" b="1" dirty="0">
                <a:solidFill>
                  <a:srgbClr val="FF0000"/>
                </a:solidFill>
                <a:latin typeface="Times New Roman" panose="02020603050405020304" pitchFamily="18" charset="0"/>
                <a:ea typeface="楷体" panose="02010609060101010101" charset="-122"/>
              </a:rPr>
              <a:t>0.007</a:t>
            </a:r>
            <a:r>
              <a:rPr lang="zh-CN" altLang="en-US" sz="1800" b="1" dirty="0">
                <a:solidFill>
                  <a:srgbClr val="FF0000"/>
                </a:solidFill>
                <a:latin typeface="Times New Roman" panose="02020603050405020304" pitchFamily="18" charset="0"/>
                <a:ea typeface="楷体" panose="02010609060101010101" charset="-122"/>
              </a:rPr>
              <a:t>，其中“原子能”贡献了 </a:t>
            </a:r>
            <a:r>
              <a:rPr lang="en-US" altLang="zh-CN" sz="1800" b="1" dirty="0">
                <a:solidFill>
                  <a:srgbClr val="FF0000"/>
                </a:solidFill>
                <a:latin typeface="Times New Roman" panose="02020603050405020304" pitchFamily="18" charset="0"/>
                <a:ea typeface="楷体" panose="02010609060101010101" charset="-122"/>
              </a:rPr>
              <a:t>0.002</a:t>
            </a:r>
            <a:r>
              <a:rPr lang="zh-CN" altLang="en-US" sz="1800" b="1" dirty="0">
                <a:solidFill>
                  <a:srgbClr val="FF0000"/>
                </a:solidFill>
                <a:latin typeface="Times New Roman" panose="02020603050405020304" pitchFamily="18" charset="0"/>
                <a:ea typeface="楷体" panose="02010609060101010101" charset="-122"/>
              </a:rPr>
              <a:t>，“应用”贡献了</a:t>
            </a:r>
            <a:r>
              <a:rPr lang="en-US" altLang="zh-CN" sz="1800" b="1" dirty="0">
                <a:solidFill>
                  <a:srgbClr val="FF0000"/>
                </a:solidFill>
                <a:latin typeface="Times New Roman" panose="02020603050405020304" pitchFamily="18" charset="0"/>
                <a:ea typeface="楷体" panose="02010609060101010101" charset="-122"/>
              </a:rPr>
              <a:t>0.005</a:t>
            </a:r>
            <a:r>
              <a:rPr lang="zh-CN" altLang="en-US" sz="1800" b="1" dirty="0">
                <a:solidFill>
                  <a:srgbClr val="FF0000"/>
                </a:solidFill>
                <a:latin typeface="Times New Roman" panose="02020603050405020304" pitchFamily="18" charset="0"/>
                <a:ea typeface="楷体" panose="02010609060101010101" charset="-122"/>
              </a:rPr>
              <a:t>。 </a:t>
            </a:r>
            <a:endParaRPr lang="en-US" altLang="zh-CN" sz="1800" b="1" dirty="0">
              <a:solidFill>
                <a:srgbClr val="FF0000"/>
              </a:solidFill>
              <a:latin typeface="Times New Roman" panose="02020603050405020304" pitchFamily="18" charset="0"/>
              <a:ea typeface="楷体" panose="02010609060101010101" charset="-122"/>
            </a:endParaRPr>
          </a:p>
          <a:p>
            <a:pPr marL="257175" lvl="1" indent="0" algn="just">
              <a:lnSpc>
                <a:spcPct val="150000"/>
              </a:lnSpc>
              <a:buNone/>
              <a:defRPr/>
            </a:pPr>
            <a:r>
              <a:rPr lang="zh-CN" altLang="en-US" sz="1800" b="1" dirty="0">
                <a:latin typeface="华文中宋" panose="02010600040101010101" pitchFamily="2" charset="-122"/>
                <a:ea typeface="华文中宋" panose="02010600040101010101" pitchFamily="2" charset="-122"/>
              </a:rPr>
              <a:t> </a:t>
            </a:r>
            <a:br>
              <a:rPr lang="zh-CN" altLang="en-US" sz="1800" b="1" dirty="0">
                <a:latin typeface="华文中宋" panose="02010600040101010101" pitchFamily="2" charset="-122"/>
                <a:ea typeface="华文中宋" panose="02010600040101010101" pitchFamily="2" charset="-122"/>
              </a:rPr>
            </a:br>
            <a:endParaRPr lang="zh-CN" altLang="en-US" sz="1800" b="1" dirty="0">
              <a:latin typeface="华文中宋" panose="02010600040101010101" pitchFamily="2" charset="-122"/>
              <a:ea typeface="华文中宋" panose="02010600040101010101" pitchFamily="2" charset="-122"/>
            </a:endParaRPr>
          </a:p>
        </p:txBody>
      </p:sp>
      <p:sp>
        <p:nvSpPr>
          <p:cNvPr id="4" name="Text Box 27">
            <a:extLst>
              <a:ext uri="{FF2B5EF4-FFF2-40B4-BE49-F238E27FC236}">
                <a16:creationId xmlns:a16="http://schemas.microsoft.com/office/drawing/2014/main" id="{B8403CF0-DCAC-49BC-D7ED-CD4190608516}"/>
              </a:ext>
            </a:extLst>
          </p:cNvPr>
          <p:cNvSpPr txBox="1">
            <a:spLocks noChangeArrowheads="1"/>
          </p:cNvSpPr>
          <p:nvPr/>
        </p:nvSpPr>
        <p:spPr bwMode="gray">
          <a:xfrm>
            <a:off x="-1" y="90575"/>
            <a:ext cx="8286750"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自然语言处理的经典案例解析</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714500"/>
            <a:ext cx="7715250" cy="3543300"/>
          </a:xfrm>
        </p:spPr>
        <p:txBody>
          <a:bodyPr/>
          <a:lstStyle/>
          <a:p>
            <a:pPr algn="just">
              <a:lnSpc>
                <a:spcPct val="150000"/>
              </a:lnSpc>
              <a:buFont typeface="Wingdings" panose="05000000000000000000" pitchFamily="2" charset="2"/>
              <a:buChar char="ü"/>
            </a:pPr>
            <a:r>
              <a:rPr lang="zh-CN" altLang="en-US" sz="1800" b="1" dirty="0">
                <a:solidFill>
                  <a:srgbClr val="0000FF"/>
                </a:solidFill>
                <a:latin typeface="Times New Roman" panose="02020603050405020304" pitchFamily="18" charset="0"/>
                <a:ea typeface="楷体" panose="02010609060101010101" charset="-122"/>
              </a:rPr>
              <a:t>可能还会发现另一个小的漏洞。在汉语中，“应用”是个很通用的词，而“原子能”是个很专业的词，后者在相关性排名中比前者重要。</a:t>
            </a:r>
            <a:endParaRPr lang="en-US" altLang="zh-CN" sz="1800" b="1" dirty="0">
              <a:solidFill>
                <a:srgbClr val="0000FF"/>
              </a:solidFill>
              <a:latin typeface="Times New Roman" panose="02020603050405020304" pitchFamily="18" charset="0"/>
              <a:ea typeface="楷体" panose="02010609060101010101" charset="-122"/>
            </a:endParaRPr>
          </a:p>
          <a:p>
            <a:pPr algn="just">
              <a:lnSpc>
                <a:spcPct val="150000"/>
              </a:lnSpc>
              <a:buFont typeface="Wingdings" panose="05000000000000000000" pitchFamily="2" charset="2"/>
              <a:buChar char="ü"/>
            </a:pPr>
            <a:r>
              <a:rPr lang="zh-CN" altLang="en-US" sz="1800" b="1" dirty="0">
                <a:solidFill>
                  <a:srgbClr val="0000FF"/>
                </a:solidFill>
                <a:latin typeface="Times New Roman" panose="02020603050405020304" pitchFamily="18" charset="0"/>
                <a:ea typeface="楷体" panose="02010609060101010101" charset="-122"/>
              </a:rPr>
              <a:t>因此我们需要给汉语中的每一个词给一个权重，这个权重的设定必须满足下面两个条件：</a:t>
            </a:r>
          </a:p>
          <a:p>
            <a:pPr marL="0" indent="0" algn="just">
              <a:lnSpc>
                <a:spcPct val="150000"/>
              </a:lnSpc>
              <a:spcBef>
                <a:spcPts val="0"/>
              </a:spcBef>
              <a:buNone/>
            </a:pPr>
            <a:r>
              <a:rPr lang="zh-CN" altLang="en-US" sz="1800" b="1" dirty="0">
                <a:solidFill>
                  <a:srgbClr val="FF0000"/>
                </a:solidFill>
                <a:latin typeface="华文中宋" panose="02010600040101010101" pitchFamily="2" charset="-122"/>
                <a:ea typeface="华文中宋" panose="02010600040101010101" pitchFamily="2" charset="-122"/>
              </a:rPr>
              <a:t>（</a:t>
            </a:r>
            <a:r>
              <a:rPr lang="en-US" altLang="zh-CN" sz="1800" b="1" dirty="0">
                <a:solidFill>
                  <a:srgbClr val="FF0000"/>
                </a:solidFill>
                <a:latin typeface="华文中宋" panose="02010600040101010101" pitchFamily="2" charset="-122"/>
                <a:ea typeface="华文中宋" panose="02010600040101010101" pitchFamily="2" charset="-122"/>
              </a:rPr>
              <a:t>1</a:t>
            </a:r>
            <a:r>
              <a:rPr lang="zh-CN" altLang="en-US" sz="1800" b="1" dirty="0">
                <a:solidFill>
                  <a:srgbClr val="FF0000"/>
                </a:solidFill>
                <a:latin typeface="华文中宋" panose="02010600040101010101" pitchFamily="2" charset="-122"/>
                <a:ea typeface="华文中宋" panose="02010600040101010101" pitchFamily="2" charset="-122"/>
              </a:rPr>
              <a:t>）一个词预测主题能力越强，权重就越大，反之，权重就越小。</a:t>
            </a:r>
          </a:p>
          <a:p>
            <a:pPr algn="just">
              <a:lnSpc>
                <a:spcPct val="150000"/>
              </a:lnSpc>
              <a:buFont typeface="Wingdings" panose="05000000000000000000" pitchFamily="2" charset="2"/>
              <a:buChar char="ü"/>
            </a:pPr>
            <a:r>
              <a:rPr lang="zh-CN" altLang="en-US" sz="1800" b="1" dirty="0">
                <a:solidFill>
                  <a:srgbClr val="0000FF"/>
                </a:solidFill>
                <a:latin typeface="Times New Roman" panose="02020603050405020304" pitchFamily="18" charset="0"/>
                <a:ea typeface="楷体" panose="02010609060101010101" charset="-122"/>
              </a:rPr>
              <a:t>我们在网页中 看到“原子能”这个词， 或多或少地能了解网页的主题。 我们看到“应用”一次， 对主题基本上还是一无所知。 因此，“原子能“的权重就应该比“应用”大。</a:t>
            </a:r>
            <a:endParaRPr lang="en-US" altLang="zh-CN" sz="1800" b="1" dirty="0">
              <a:solidFill>
                <a:srgbClr val="0000FF"/>
              </a:solidFill>
              <a:latin typeface="Times New Roman" panose="02020603050405020304" pitchFamily="18" charset="0"/>
              <a:ea typeface="楷体" panose="02010609060101010101" charset="-122"/>
            </a:endParaRPr>
          </a:p>
        </p:txBody>
      </p:sp>
      <p:sp>
        <p:nvSpPr>
          <p:cNvPr id="4" name="Text Box 27">
            <a:extLst>
              <a:ext uri="{FF2B5EF4-FFF2-40B4-BE49-F238E27FC236}">
                <a16:creationId xmlns:a16="http://schemas.microsoft.com/office/drawing/2014/main" id="{EC39D0F0-26E7-2D4D-93D1-64F21F5321B8}"/>
              </a:ext>
            </a:extLst>
          </p:cNvPr>
          <p:cNvSpPr txBox="1">
            <a:spLocks noChangeArrowheads="1"/>
          </p:cNvSpPr>
          <p:nvPr/>
        </p:nvSpPr>
        <p:spPr bwMode="gray">
          <a:xfrm>
            <a:off x="-1" y="90575"/>
            <a:ext cx="8286750"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自然语言处理的经典案例解析</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500" y="1657350"/>
            <a:ext cx="7772400" cy="3529013"/>
          </a:xfrm>
        </p:spPr>
        <p:txBody>
          <a:bodyPr/>
          <a:lstStyle/>
          <a:p>
            <a:pPr marL="0" indent="0">
              <a:lnSpc>
                <a:spcPct val="150000"/>
              </a:lnSpc>
              <a:spcBef>
                <a:spcPts val="338"/>
              </a:spcBef>
              <a:spcAft>
                <a:spcPts val="338"/>
              </a:spcAft>
              <a:buNone/>
            </a:pPr>
            <a:r>
              <a:rPr lang="zh-CN" altLang="en-US" sz="1800" b="1" dirty="0">
                <a:solidFill>
                  <a:srgbClr val="FF0000"/>
                </a:solidFill>
                <a:latin typeface="华文中宋" panose="02010600040101010101" pitchFamily="2" charset="-122"/>
                <a:ea typeface="华文中宋" panose="02010600040101010101" pitchFamily="2" charset="-122"/>
              </a:rPr>
              <a:t>（</a:t>
            </a:r>
            <a:r>
              <a:rPr lang="en-US" altLang="zh-CN" sz="1800" b="1" dirty="0">
                <a:solidFill>
                  <a:srgbClr val="FF0000"/>
                </a:solidFill>
                <a:latin typeface="华文中宋" panose="02010600040101010101" pitchFamily="2" charset="-122"/>
                <a:ea typeface="华文中宋" panose="02010600040101010101" pitchFamily="2" charset="-122"/>
              </a:rPr>
              <a:t>2</a:t>
            </a:r>
            <a:r>
              <a:rPr lang="zh-CN" altLang="en-US" sz="1800" b="1" dirty="0">
                <a:solidFill>
                  <a:srgbClr val="FF0000"/>
                </a:solidFill>
                <a:latin typeface="华文中宋" panose="02010600040101010101" pitchFamily="2" charset="-122"/>
                <a:ea typeface="华文中宋" panose="02010600040101010101" pitchFamily="2" charset="-122"/>
              </a:rPr>
              <a:t>）应删除词的权重应该是零。 </a:t>
            </a:r>
            <a:endParaRPr lang="en-US" altLang="zh-CN" sz="1800" b="1" dirty="0">
              <a:solidFill>
                <a:srgbClr val="FF0000"/>
              </a:solidFill>
              <a:latin typeface="华文中宋" panose="02010600040101010101" pitchFamily="2" charset="-122"/>
              <a:ea typeface="华文中宋" panose="02010600040101010101" pitchFamily="2" charset="-122"/>
            </a:endParaRPr>
          </a:p>
          <a:p>
            <a:pPr algn="just">
              <a:lnSpc>
                <a:spcPct val="150000"/>
              </a:lnSpc>
              <a:spcBef>
                <a:spcPts val="0"/>
              </a:spcBef>
              <a:buFont typeface="Wingdings" panose="05000000000000000000" pitchFamily="2" charset="2"/>
              <a:buChar char="ü"/>
            </a:pPr>
            <a:r>
              <a:rPr lang="zh-CN" altLang="en-US" sz="1800" dirty="0">
                <a:solidFill>
                  <a:srgbClr val="0000FF"/>
                </a:solidFill>
                <a:latin typeface="Times New Roman" panose="02020603050405020304" pitchFamily="18" charset="0"/>
                <a:ea typeface="楷体" panose="02010609060101010101" charset="-122"/>
              </a:rPr>
              <a:t>我们很容易发现，如果一个关键词只在很少的网页中出现，我们通过它就容易锁定搜索目标，它的权重也就应该大。 反之如果一个词在大量网页中出现， 我们看到它仍然不很清楚要找什么内容，因此它应该小。概括地讲，假定一个关键词 </a:t>
            </a:r>
            <a:r>
              <a:rPr lang="en-US" altLang="zh-CN" sz="1800" dirty="0">
                <a:solidFill>
                  <a:srgbClr val="0000FF"/>
                </a:solidFill>
                <a:latin typeface="Times New Roman" panose="02020603050405020304" pitchFamily="18" charset="0"/>
                <a:ea typeface="楷体" panose="02010609060101010101" charset="-122"/>
              </a:rPr>
              <a:t>w</a:t>
            </a:r>
            <a:r>
              <a:rPr lang="zh-CN" altLang="en-US" sz="1800" dirty="0">
                <a:solidFill>
                  <a:srgbClr val="0000FF"/>
                </a:solidFill>
                <a:latin typeface="Times New Roman" panose="02020603050405020304" pitchFamily="18" charset="0"/>
                <a:ea typeface="楷体" panose="02010609060101010101" charset="-122"/>
              </a:rPr>
              <a:t>在</a:t>
            </a:r>
            <a:r>
              <a:rPr lang="en-US" altLang="zh-CN" sz="1800" dirty="0" err="1">
                <a:solidFill>
                  <a:srgbClr val="0000FF"/>
                </a:solidFill>
                <a:latin typeface="Times New Roman" panose="02020603050405020304" pitchFamily="18" charset="0"/>
                <a:ea typeface="楷体" panose="02010609060101010101" charset="-122"/>
              </a:rPr>
              <a:t>Dw</a:t>
            </a:r>
            <a:r>
              <a:rPr lang="zh-CN" altLang="en-US" sz="1800" dirty="0">
                <a:solidFill>
                  <a:srgbClr val="0000FF"/>
                </a:solidFill>
                <a:latin typeface="Times New Roman" panose="02020603050405020304" pitchFamily="18" charset="0"/>
                <a:ea typeface="楷体" panose="02010609060101010101" charset="-122"/>
              </a:rPr>
              <a:t>个网页中出现过，那么</a:t>
            </a:r>
            <a:r>
              <a:rPr lang="en-US" altLang="zh-CN" sz="1800" dirty="0" err="1">
                <a:solidFill>
                  <a:srgbClr val="0000FF"/>
                </a:solidFill>
                <a:latin typeface="Times New Roman" panose="02020603050405020304" pitchFamily="18" charset="0"/>
                <a:ea typeface="楷体" panose="02010609060101010101" charset="-122"/>
              </a:rPr>
              <a:t>Dw</a:t>
            </a:r>
            <a:r>
              <a:rPr lang="zh-CN" altLang="en-US" sz="1800" dirty="0">
                <a:solidFill>
                  <a:srgbClr val="0000FF"/>
                </a:solidFill>
                <a:latin typeface="Times New Roman" panose="02020603050405020304" pitchFamily="18" charset="0"/>
                <a:ea typeface="楷体" panose="02010609060101010101" charset="-122"/>
              </a:rPr>
              <a:t>越大，</a:t>
            </a:r>
            <a:r>
              <a:rPr lang="en-US" altLang="zh-CN" sz="1800" dirty="0">
                <a:solidFill>
                  <a:srgbClr val="0000FF"/>
                </a:solidFill>
                <a:latin typeface="Times New Roman" panose="02020603050405020304" pitchFamily="18" charset="0"/>
                <a:ea typeface="楷体" panose="02010609060101010101" charset="-122"/>
              </a:rPr>
              <a:t>w</a:t>
            </a:r>
            <a:r>
              <a:rPr lang="zh-CN" altLang="en-US" sz="1800" dirty="0">
                <a:solidFill>
                  <a:srgbClr val="0000FF"/>
                </a:solidFill>
                <a:latin typeface="Times New Roman" panose="02020603050405020304" pitchFamily="18" charset="0"/>
                <a:ea typeface="楷体" panose="02010609060101010101" charset="-122"/>
              </a:rPr>
              <a:t>的权重越小，反之亦然。在信息检索中，使用最多的权重是“逆文本频率指数” （</a:t>
            </a:r>
            <a:r>
              <a:rPr lang="en-US" altLang="zh-CN" sz="1800" dirty="0">
                <a:solidFill>
                  <a:srgbClr val="0000FF"/>
                </a:solidFill>
                <a:latin typeface="Times New Roman" panose="02020603050405020304" pitchFamily="18" charset="0"/>
                <a:ea typeface="楷体" panose="02010609060101010101" charset="-122"/>
              </a:rPr>
              <a:t>Inverse document frequency , </a:t>
            </a:r>
            <a:r>
              <a:rPr lang="en-US" altLang="zh-CN" sz="1800" dirty="0" err="1">
                <a:solidFill>
                  <a:srgbClr val="0000FF"/>
                </a:solidFill>
                <a:latin typeface="Times New Roman" panose="02020603050405020304" pitchFamily="18" charset="0"/>
                <a:ea typeface="楷体" panose="02010609060101010101" charset="-122"/>
              </a:rPr>
              <a:t>IDF</a:t>
            </a:r>
            <a:r>
              <a:rPr lang="zh-CN" altLang="en-US" sz="1800" dirty="0">
                <a:solidFill>
                  <a:srgbClr val="0000FF"/>
                </a:solidFill>
                <a:latin typeface="Times New Roman" panose="02020603050405020304" pitchFamily="18" charset="0"/>
                <a:ea typeface="楷体" panose="02010609060101010101" charset="-122"/>
              </a:rPr>
              <a:t>） ， 它的公式为</a:t>
            </a:r>
            <a:r>
              <a:rPr lang="en-US" altLang="zh-CN" sz="1800" dirty="0" err="1">
                <a:solidFill>
                  <a:srgbClr val="0000FF"/>
                </a:solidFill>
                <a:latin typeface="Times New Roman" panose="02020603050405020304" pitchFamily="18" charset="0"/>
                <a:ea typeface="楷体" panose="02010609060101010101" charset="-122"/>
              </a:rPr>
              <a:t>logD</a:t>
            </a:r>
            <a:r>
              <a:rPr lang="en-US" altLang="zh-CN" sz="1800" dirty="0">
                <a:solidFill>
                  <a:srgbClr val="0000FF"/>
                </a:solidFill>
                <a:latin typeface="Times New Roman" panose="02020603050405020304" pitchFamily="18" charset="0"/>
                <a:ea typeface="楷体" panose="02010609060101010101" charset="-122"/>
              </a:rPr>
              <a:t>/</a:t>
            </a:r>
            <a:r>
              <a:rPr lang="en-US" altLang="zh-CN" sz="1800" dirty="0" err="1">
                <a:solidFill>
                  <a:srgbClr val="0000FF"/>
                </a:solidFill>
                <a:latin typeface="Times New Roman" panose="02020603050405020304" pitchFamily="18" charset="0"/>
                <a:ea typeface="楷体" panose="02010609060101010101" charset="-122"/>
              </a:rPr>
              <a:t>Dw</a:t>
            </a:r>
            <a:r>
              <a:rPr lang="zh-CN" altLang="en-US" sz="1800" dirty="0">
                <a:solidFill>
                  <a:srgbClr val="0000FF"/>
                </a:solidFill>
                <a:latin typeface="Times New Roman" panose="02020603050405020304" pitchFamily="18" charset="0"/>
                <a:ea typeface="楷体" panose="02010609060101010101" charset="-122"/>
              </a:rPr>
              <a:t>） 其中Ｄ是全部网页数。</a:t>
            </a:r>
          </a:p>
        </p:txBody>
      </p:sp>
      <p:sp>
        <p:nvSpPr>
          <p:cNvPr id="4" name="Text Box 27">
            <a:extLst>
              <a:ext uri="{FF2B5EF4-FFF2-40B4-BE49-F238E27FC236}">
                <a16:creationId xmlns:a16="http://schemas.microsoft.com/office/drawing/2014/main" id="{C4923D5C-1D35-666E-DA95-BF07E9D0100F}"/>
              </a:ext>
            </a:extLst>
          </p:cNvPr>
          <p:cNvSpPr txBox="1">
            <a:spLocks noChangeArrowheads="1"/>
          </p:cNvSpPr>
          <p:nvPr/>
        </p:nvSpPr>
        <p:spPr bwMode="gray">
          <a:xfrm>
            <a:off x="-1" y="90575"/>
            <a:ext cx="8286750"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自然语言处理的经典案例解析</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771650"/>
            <a:ext cx="7829550" cy="3414713"/>
          </a:xfrm>
        </p:spPr>
        <p:txBody>
          <a:bodyPr/>
          <a:lstStyle/>
          <a:p>
            <a:pPr marL="0" algn="just">
              <a:lnSpc>
                <a:spcPct val="150000"/>
              </a:lnSpc>
              <a:spcBef>
                <a:spcPts val="0"/>
              </a:spcBef>
              <a:buFont typeface="Wingdings" panose="05000000000000000000" pitchFamily="2" charset="2"/>
              <a:buChar char="ü"/>
            </a:pPr>
            <a:r>
              <a:rPr lang="zh-CN" altLang="en-US" sz="1800" dirty="0">
                <a:solidFill>
                  <a:srgbClr val="0000FF"/>
                </a:solidFill>
                <a:latin typeface="Times New Roman" panose="02020603050405020304" pitchFamily="18" charset="0"/>
                <a:ea typeface="楷体" panose="02010609060101010101" charset="-122"/>
              </a:rPr>
              <a:t>比如，我们假定中文网页数是</a:t>
            </a:r>
            <a:r>
              <a:rPr lang="en-US" altLang="zh-CN" sz="1800" dirty="0">
                <a:solidFill>
                  <a:srgbClr val="0000FF"/>
                </a:solidFill>
                <a:latin typeface="Times New Roman" panose="02020603050405020304" pitchFamily="18" charset="0"/>
                <a:ea typeface="楷体" panose="02010609060101010101" charset="-122"/>
              </a:rPr>
              <a:t>D=10</a:t>
            </a:r>
            <a:r>
              <a:rPr lang="zh-CN" altLang="en-US" sz="1800" dirty="0">
                <a:solidFill>
                  <a:srgbClr val="0000FF"/>
                </a:solidFill>
                <a:latin typeface="Times New Roman" panose="02020603050405020304" pitchFamily="18" charset="0"/>
                <a:ea typeface="楷体" panose="02010609060101010101" charset="-122"/>
              </a:rPr>
              <a:t>亿，应删除词“的”在所有的网页中都出现，即</a:t>
            </a:r>
            <a:r>
              <a:rPr lang="en-US" altLang="zh-CN" sz="1800" dirty="0" err="1">
                <a:solidFill>
                  <a:srgbClr val="0000FF"/>
                </a:solidFill>
                <a:latin typeface="Times New Roman" panose="02020603050405020304" pitchFamily="18" charset="0"/>
                <a:ea typeface="楷体" panose="02010609060101010101" charset="-122"/>
              </a:rPr>
              <a:t>Dw</a:t>
            </a:r>
            <a:r>
              <a:rPr lang="zh-CN" altLang="en-US" sz="1800" dirty="0">
                <a:solidFill>
                  <a:srgbClr val="0000FF"/>
                </a:solidFill>
                <a:latin typeface="Times New Roman" panose="02020603050405020304" pitchFamily="18" charset="0"/>
                <a:ea typeface="楷体" panose="02010609060101010101" charset="-122"/>
              </a:rPr>
              <a:t>＝</a:t>
            </a:r>
            <a:r>
              <a:rPr lang="en-US" altLang="zh-CN" sz="1800" dirty="0">
                <a:solidFill>
                  <a:srgbClr val="0000FF"/>
                </a:solidFill>
                <a:latin typeface="Times New Roman" panose="02020603050405020304" pitchFamily="18" charset="0"/>
                <a:ea typeface="楷体" panose="02010609060101010101" charset="-122"/>
              </a:rPr>
              <a:t>10</a:t>
            </a:r>
            <a:r>
              <a:rPr lang="zh-CN" altLang="en-US" sz="1800" dirty="0">
                <a:solidFill>
                  <a:srgbClr val="0000FF"/>
                </a:solidFill>
                <a:latin typeface="Times New Roman" panose="02020603050405020304" pitchFamily="18" charset="0"/>
                <a:ea typeface="楷体" panose="02010609060101010101" charset="-122"/>
              </a:rPr>
              <a:t>亿，那么它的</a:t>
            </a:r>
            <a:r>
              <a:rPr lang="en-US" altLang="zh-CN" sz="1800" dirty="0" err="1">
                <a:solidFill>
                  <a:srgbClr val="0000FF"/>
                </a:solidFill>
                <a:latin typeface="Times New Roman" panose="02020603050405020304" pitchFamily="18" charset="0"/>
                <a:ea typeface="楷体" panose="02010609060101010101" charset="-122"/>
              </a:rPr>
              <a:t>IDF</a:t>
            </a:r>
            <a:r>
              <a:rPr lang="en-US" altLang="zh-CN" sz="1800" dirty="0">
                <a:solidFill>
                  <a:srgbClr val="0000FF"/>
                </a:solidFill>
                <a:latin typeface="Times New Roman" panose="02020603050405020304" pitchFamily="18" charset="0"/>
                <a:ea typeface="楷体" panose="02010609060101010101" charset="-122"/>
              </a:rPr>
              <a:t>=log(10 </a:t>
            </a:r>
            <a:r>
              <a:rPr lang="zh-CN" altLang="en-US" sz="1800" dirty="0">
                <a:solidFill>
                  <a:srgbClr val="0000FF"/>
                </a:solidFill>
                <a:latin typeface="Times New Roman" panose="02020603050405020304" pitchFamily="18" charset="0"/>
                <a:ea typeface="楷体" panose="02010609060101010101" charset="-122"/>
              </a:rPr>
              <a:t>亿</a:t>
            </a:r>
            <a:r>
              <a:rPr lang="en-US" altLang="zh-CN" sz="1800" dirty="0">
                <a:solidFill>
                  <a:srgbClr val="0000FF"/>
                </a:solidFill>
                <a:latin typeface="Times New Roman" panose="02020603050405020304" pitchFamily="18" charset="0"/>
                <a:ea typeface="楷体" panose="02010609060101010101" charset="-122"/>
              </a:rPr>
              <a:t>/10 </a:t>
            </a:r>
            <a:r>
              <a:rPr lang="zh-CN" altLang="en-US" sz="1800" dirty="0">
                <a:solidFill>
                  <a:srgbClr val="0000FF"/>
                </a:solidFill>
                <a:latin typeface="Times New Roman" panose="02020603050405020304" pitchFamily="18" charset="0"/>
                <a:ea typeface="楷体" panose="02010609060101010101" charset="-122"/>
              </a:rPr>
              <a:t>亿）</a:t>
            </a:r>
            <a:r>
              <a:rPr lang="en-US" altLang="zh-CN" sz="1800" dirty="0">
                <a:solidFill>
                  <a:srgbClr val="0000FF"/>
                </a:solidFill>
                <a:latin typeface="Times New Roman" panose="02020603050405020304" pitchFamily="18" charset="0"/>
                <a:ea typeface="楷体" panose="02010609060101010101" charset="-122"/>
              </a:rPr>
              <a:t>= log (1) = 0</a:t>
            </a:r>
            <a:r>
              <a:rPr lang="zh-CN" altLang="en-US" sz="1800" dirty="0">
                <a:solidFill>
                  <a:srgbClr val="0000FF"/>
                </a:solidFill>
                <a:latin typeface="Times New Roman" panose="02020603050405020304" pitchFamily="18" charset="0"/>
                <a:ea typeface="楷体" panose="02010609060101010101" charset="-122"/>
              </a:rPr>
              <a:t>。假如专用词“原子能”在两百万个网页中出现，即</a:t>
            </a:r>
            <a:r>
              <a:rPr lang="en-US" altLang="zh-CN" sz="1800" dirty="0" err="1">
                <a:solidFill>
                  <a:srgbClr val="0000FF"/>
                </a:solidFill>
                <a:latin typeface="Times New Roman" panose="02020603050405020304" pitchFamily="18" charset="0"/>
                <a:ea typeface="楷体" panose="02010609060101010101" charset="-122"/>
              </a:rPr>
              <a:t>Dw</a:t>
            </a:r>
            <a:r>
              <a:rPr lang="zh-CN" altLang="en-US" sz="1800" dirty="0">
                <a:solidFill>
                  <a:srgbClr val="0000FF"/>
                </a:solidFill>
                <a:latin typeface="Times New Roman" panose="02020603050405020304" pitchFamily="18" charset="0"/>
                <a:ea typeface="楷体" panose="02010609060101010101" charset="-122"/>
              </a:rPr>
              <a:t>＝</a:t>
            </a:r>
            <a:r>
              <a:rPr lang="en-US" altLang="zh-CN" sz="1800" dirty="0">
                <a:solidFill>
                  <a:srgbClr val="0000FF"/>
                </a:solidFill>
                <a:latin typeface="Times New Roman" panose="02020603050405020304" pitchFamily="18" charset="0"/>
                <a:ea typeface="楷体" panose="02010609060101010101" charset="-122"/>
              </a:rPr>
              <a:t>200</a:t>
            </a:r>
            <a:r>
              <a:rPr lang="zh-CN" altLang="en-US" sz="1800" dirty="0">
                <a:solidFill>
                  <a:srgbClr val="0000FF"/>
                </a:solidFill>
                <a:latin typeface="Times New Roman" panose="02020603050405020304" pitchFamily="18" charset="0"/>
                <a:ea typeface="楷体" panose="02010609060101010101" charset="-122"/>
              </a:rPr>
              <a:t>万，则 它的权重</a:t>
            </a:r>
            <a:r>
              <a:rPr lang="en-US" altLang="zh-CN" sz="1800" dirty="0" err="1">
                <a:solidFill>
                  <a:srgbClr val="0000FF"/>
                </a:solidFill>
                <a:latin typeface="Times New Roman" panose="02020603050405020304" pitchFamily="18" charset="0"/>
                <a:ea typeface="楷体" panose="02010609060101010101" charset="-122"/>
              </a:rPr>
              <a:t>IDF</a:t>
            </a:r>
            <a:r>
              <a:rPr lang="zh-CN" altLang="en-US" sz="1800" dirty="0">
                <a:solidFill>
                  <a:srgbClr val="0000FF"/>
                </a:solidFill>
                <a:latin typeface="Times New Roman" panose="02020603050405020304" pitchFamily="18" charset="0"/>
                <a:ea typeface="楷体" panose="02010609060101010101" charset="-122"/>
              </a:rPr>
              <a:t>＝</a:t>
            </a:r>
            <a:r>
              <a:rPr lang="en-US" altLang="zh-CN" sz="1800" dirty="0">
                <a:solidFill>
                  <a:srgbClr val="0000FF"/>
                </a:solidFill>
                <a:latin typeface="Times New Roman" panose="02020603050405020304" pitchFamily="18" charset="0"/>
                <a:ea typeface="楷体" panose="02010609060101010101" charset="-122"/>
              </a:rPr>
              <a:t>log(500) =6.2</a:t>
            </a:r>
            <a:r>
              <a:rPr lang="zh-CN" altLang="en-US" sz="1800" dirty="0">
                <a:solidFill>
                  <a:srgbClr val="0000FF"/>
                </a:solidFill>
                <a:latin typeface="Times New Roman" panose="02020603050405020304" pitchFamily="18" charset="0"/>
                <a:ea typeface="楷体" panose="02010609060101010101" charset="-122"/>
              </a:rPr>
              <a:t>。又假定通用词“应用”，出现在五亿个网页中，它的权重</a:t>
            </a:r>
            <a:r>
              <a:rPr lang="en-US" altLang="zh-CN" sz="1800" dirty="0" err="1">
                <a:solidFill>
                  <a:srgbClr val="0000FF"/>
                </a:solidFill>
                <a:latin typeface="Times New Roman" panose="02020603050405020304" pitchFamily="18" charset="0"/>
                <a:ea typeface="楷体" panose="02010609060101010101" charset="-122"/>
              </a:rPr>
              <a:t>IDF</a:t>
            </a:r>
            <a:r>
              <a:rPr lang="en-US" altLang="zh-CN" sz="1800" dirty="0">
                <a:solidFill>
                  <a:srgbClr val="0000FF"/>
                </a:solidFill>
                <a:latin typeface="Times New Roman" panose="02020603050405020304" pitchFamily="18" charset="0"/>
                <a:ea typeface="楷体" panose="02010609060101010101" charset="-122"/>
              </a:rPr>
              <a:t> = log(2) </a:t>
            </a:r>
            <a:r>
              <a:rPr lang="zh-CN" altLang="en-US" sz="1800" dirty="0">
                <a:solidFill>
                  <a:srgbClr val="0000FF"/>
                </a:solidFill>
                <a:latin typeface="Times New Roman" panose="02020603050405020304" pitchFamily="18" charset="0"/>
                <a:ea typeface="楷体" panose="02010609060101010101" charset="-122"/>
              </a:rPr>
              <a:t>则只有 </a:t>
            </a:r>
            <a:r>
              <a:rPr lang="en-US" altLang="zh-CN" sz="1800" dirty="0">
                <a:solidFill>
                  <a:srgbClr val="0000FF"/>
                </a:solidFill>
                <a:latin typeface="Times New Roman" panose="02020603050405020304" pitchFamily="18" charset="0"/>
                <a:ea typeface="楷体" panose="02010609060101010101" charset="-122"/>
              </a:rPr>
              <a:t>0.7</a:t>
            </a:r>
            <a:r>
              <a:rPr lang="zh-CN" altLang="en-US" sz="1800" dirty="0">
                <a:solidFill>
                  <a:srgbClr val="0000FF"/>
                </a:solidFill>
                <a:latin typeface="Times New Roman" panose="02020603050405020304" pitchFamily="18" charset="0"/>
                <a:ea typeface="楷体" panose="02010609060101010101" charset="-122"/>
              </a:rPr>
              <a:t>。也就只说，在网页中找到一个“原子能”的匹配相当于找到九个“应用”的匹配。利用 </a:t>
            </a:r>
            <a:r>
              <a:rPr lang="en-US" altLang="zh-CN" sz="1800" dirty="0" err="1">
                <a:solidFill>
                  <a:srgbClr val="0000FF"/>
                </a:solidFill>
                <a:latin typeface="Times New Roman" panose="02020603050405020304" pitchFamily="18" charset="0"/>
                <a:ea typeface="楷体" panose="02010609060101010101" charset="-122"/>
              </a:rPr>
              <a:t>IDF</a:t>
            </a:r>
            <a:r>
              <a:rPr lang="zh-CN" altLang="en-US" sz="1800" dirty="0">
                <a:solidFill>
                  <a:srgbClr val="0000FF"/>
                </a:solidFill>
                <a:latin typeface="Times New Roman" panose="02020603050405020304" pitchFamily="18" charset="0"/>
                <a:ea typeface="楷体" panose="02010609060101010101" charset="-122"/>
              </a:rPr>
              <a:t>，上述相关性计算个公式就由 词频的简单求和变成了加权求和，即 </a:t>
            </a:r>
            <a:r>
              <a:rPr lang="en-US" altLang="zh-CN" sz="1800" dirty="0" err="1">
                <a:solidFill>
                  <a:srgbClr val="0000FF"/>
                </a:solidFill>
                <a:latin typeface="Times New Roman" panose="02020603050405020304" pitchFamily="18" charset="0"/>
                <a:ea typeface="楷体" panose="02010609060101010101" charset="-122"/>
              </a:rPr>
              <a:t>TF1</a:t>
            </a:r>
            <a:r>
              <a:rPr lang="en-US" altLang="zh-CN" sz="1800" dirty="0">
                <a:solidFill>
                  <a:srgbClr val="0000FF"/>
                </a:solidFill>
                <a:latin typeface="Times New Roman" panose="02020603050405020304" pitchFamily="18" charset="0"/>
                <a:ea typeface="楷体" panose="02010609060101010101" charset="-122"/>
              </a:rPr>
              <a:t>*</a:t>
            </a:r>
            <a:r>
              <a:rPr lang="en-US" altLang="zh-CN" sz="1800" dirty="0" err="1">
                <a:solidFill>
                  <a:srgbClr val="0000FF"/>
                </a:solidFill>
                <a:latin typeface="Times New Roman" panose="02020603050405020304" pitchFamily="18" charset="0"/>
                <a:ea typeface="楷体" panose="02010609060101010101" charset="-122"/>
              </a:rPr>
              <a:t>IDF1</a:t>
            </a:r>
            <a:r>
              <a:rPr lang="en-US" altLang="zh-CN" sz="1800" dirty="0">
                <a:solidFill>
                  <a:srgbClr val="0000FF"/>
                </a:solidFill>
                <a:latin typeface="Times New Roman" panose="02020603050405020304" pitchFamily="18" charset="0"/>
                <a:ea typeface="楷体" panose="02010609060101010101" charset="-122"/>
              </a:rPr>
              <a:t> + </a:t>
            </a:r>
            <a:r>
              <a:rPr lang="en-US" altLang="zh-CN" sz="1800" dirty="0" err="1">
                <a:solidFill>
                  <a:srgbClr val="0000FF"/>
                </a:solidFill>
                <a:latin typeface="Times New Roman" panose="02020603050405020304" pitchFamily="18" charset="0"/>
                <a:ea typeface="楷体" panose="02010609060101010101" charset="-122"/>
              </a:rPr>
              <a:t>TF2</a:t>
            </a:r>
            <a:r>
              <a:rPr lang="en-US" altLang="zh-CN" sz="1800" dirty="0">
                <a:solidFill>
                  <a:srgbClr val="0000FF"/>
                </a:solidFill>
                <a:latin typeface="Times New Roman" panose="02020603050405020304" pitchFamily="18" charset="0"/>
                <a:ea typeface="楷体" panose="02010609060101010101" charset="-122"/>
              </a:rPr>
              <a:t>*</a:t>
            </a:r>
            <a:r>
              <a:rPr lang="en-US" altLang="zh-CN" sz="1800" dirty="0" err="1">
                <a:solidFill>
                  <a:srgbClr val="0000FF"/>
                </a:solidFill>
                <a:latin typeface="Times New Roman" panose="02020603050405020304" pitchFamily="18" charset="0"/>
                <a:ea typeface="楷体" panose="02010609060101010101" charset="-122"/>
              </a:rPr>
              <a:t>IDF2</a:t>
            </a:r>
            <a:r>
              <a:rPr lang="en-US" altLang="zh-CN" sz="1800" dirty="0">
                <a:solidFill>
                  <a:srgbClr val="0000FF"/>
                </a:solidFill>
                <a:latin typeface="Times New Roman" panose="02020603050405020304" pitchFamily="18" charset="0"/>
                <a:ea typeface="楷体" panose="02010609060101010101" charset="-122"/>
              </a:rPr>
              <a:t> </a:t>
            </a:r>
            <a:r>
              <a:rPr lang="zh-CN" altLang="en-US" sz="1800" dirty="0">
                <a:solidFill>
                  <a:srgbClr val="0000FF"/>
                </a:solidFill>
                <a:latin typeface="Times New Roman" panose="02020603050405020304" pitchFamily="18" charset="0"/>
                <a:ea typeface="楷体" panose="02010609060101010101" charset="-122"/>
              </a:rPr>
              <a:t>＋</a:t>
            </a:r>
            <a:r>
              <a:rPr lang="en-US" altLang="zh-CN" sz="1800" dirty="0">
                <a:solidFill>
                  <a:srgbClr val="0000FF"/>
                </a:solidFill>
                <a:latin typeface="Times New Roman" panose="02020603050405020304" pitchFamily="18" charset="0"/>
                <a:ea typeface="楷体" panose="02010609060101010101" charset="-122"/>
              </a:rPr>
              <a:t>... + </a:t>
            </a:r>
            <a:r>
              <a:rPr lang="en-US" altLang="zh-CN" sz="1800" dirty="0" err="1">
                <a:solidFill>
                  <a:srgbClr val="0000FF"/>
                </a:solidFill>
                <a:latin typeface="Times New Roman" panose="02020603050405020304" pitchFamily="18" charset="0"/>
                <a:ea typeface="楷体" panose="02010609060101010101" charset="-122"/>
              </a:rPr>
              <a:t>TFN</a:t>
            </a:r>
            <a:r>
              <a:rPr lang="en-US" altLang="zh-CN" sz="1800" dirty="0">
                <a:solidFill>
                  <a:srgbClr val="0000FF"/>
                </a:solidFill>
                <a:latin typeface="Times New Roman" panose="02020603050405020304" pitchFamily="18" charset="0"/>
                <a:ea typeface="楷体" panose="02010609060101010101" charset="-122"/>
              </a:rPr>
              <a:t>*</a:t>
            </a:r>
            <a:r>
              <a:rPr lang="en-US" altLang="zh-CN" sz="1800" dirty="0" err="1">
                <a:solidFill>
                  <a:srgbClr val="0000FF"/>
                </a:solidFill>
                <a:latin typeface="Times New Roman" panose="02020603050405020304" pitchFamily="18" charset="0"/>
                <a:ea typeface="楷体" panose="02010609060101010101" charset="-122"/>
              </a:rPr>
              <a:t>IDFN</a:t>
            </a:r>
            <a:r>
              <a:rPr lang="zh-CN" altLang="en-US" sz="1800" dirty="0">
                <a:solidFill>
                  <a:srgbClr val="0000FF"/>
                </a:solidFill>
                <a:latin typeface="Times New Roman" panose="02020603050405020304" pitchFamily="18" charset="0"/>
                <a:ea typeface="楷体" panose="02010609060101010101" charset="-122"/>
              </a:rPr>
              <a:t>。 </a:t>
            </a:r>
          </a:p>
        </p:txBody>
      </p:sp>
      <p:sp>
        <p:nvSpPr>
          <p:cNvPr id="4" name="Text Box 27">
            <a:extLst>
              <a:ext uri="{FF2B5EF4-FFF2-40B4-BE49-F238E27FC236}">
                <a16:creationId xmlns:a16="http://schemas.microsoft.com/office/drawing/2014/main" id="{EBFB989F-A963-325F-6A97-92CE166C6137}"/>
              </a:ext>
            </a:extLst>
          </p:cNvPr>
          <p:cNvSpPr txBox="1">
            <a:spLocks noChangeArrowheads="1"/>
          </p:cNvSpPr>
          <p:nvPr/>
        </p:nvSpPr>
        <p:spPr bwMode="gray">
          <a:xfrm>
            <a:off x="-1" y="90575"/>
            <a:ext cx="8286750"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自然语言处理的经典案例解析</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050" y="1714500"/>
            <a:ext cx="7943850" cy="3829050"/>
          </a:xfrm>
        </p:spPr>
        <p:txBody>
          <a:bodyPr/>
          <a:lstStyle/>
          <a:p>
            <a:pPr algn="just">
              <a:lnSpc>
                <a:spcPct val="150000"/>
              </a:lnSpc>
              <a:spcBef>
                <a:spcPts val="0"/>
              </a:spcBef>
              <a:buFont typeface="Wingdings" panose="05000000000000000000" pitchFamily="2" charset="2"/>
              <a:buChar char="p"/>
            </a:pPr>
            <a:r>
              <a:rPr lang="zh-CN" altLang="en-US" sz="1800" dirty="0">
                <a:latin typeface="华文中宋" panose="02010600040101010101" pitchFamily="2" charset="-122"/>
                <a:ea typeface="华文中宋" panose="02010600040101010101" pitchFamily="2" charset="-122"/>
              </a:rPr>
              <a:t>在上面的例子中，该网页和“原子能的应用”的相关性为 </a:t>
            </a:r>
            <a:r>
              <a:rPr lang="en-US" altLang="zh-CN" sz="1800" dirty="0">
                <a:latin typeface="华文中宋" panose="02010600040101010101" pitchFamily="2" charset="-122"/>
                <a:ea typeface="华文中宋" panose="02010600040101010101" pitchFamily="2" charset="-122"/>
              </a:rPr>
              <a:t>0.0161</a:t>
            </a:r>
            <a:r>
              <a:rPr lang="zh-CN" altLang="en-US" sz="1800" dirty="0">
                <a:latin typeface="华文中宋" panose="02010600040101010101" pitchFamily="2" charset="-122"/>
                <a:ea typeface="华文中宋" panose="02010600040101010101" pitchFamily="2" charset="-122"/>
              </a:rPr>
              <a:t>，其中</a:t>
            </a:r>
            <a:r>
              <a:rPr lang="zh-CN" altLang="en-US" sz="1800" dirty="0">
                <a:solidFill>
                  <a:srgbClr val="FF0000"/>
                </a:solidFill>
                <a:latin typeface="华文中宋" panose="02010600040101010101" pitchFamily="2" charset="-122"/>
                <a:ea typeface="华文中宋" panose="02010600040101010101" pitchFamily="2" charset="-122"/>
              </a:rPr>
              <a:t>“原子能”贡献了 </a:t>
            </a:r>
            <a:r>
              <a:rPr lang="en-US" altLang="zh-CN" sz="1800" dirty="0">
                <a:solidFill>
                  <a:srgbClr val="FF0000"/>
                </a:solidFill>
                <a:latin typeface="华文中宋" panose="02010600040101010101" pitchFamily="2" charset="-122"/>
                <a:ea typeface="华文中宋" panose="02010600040101010101" pitchFamily="2" charset="-122"/>
              </a:rPr>
              <a:t>0.0126</a:t>
            </a:r>
            <a:r>
              <a:rPr lang="zh-CN" altLang="en-US" sz="1800" dirty="0">
                <a:latin typeface="华文中宋" panose="02010600040101010101" pitchFamily="2" charset="-122"/>
                <a:ea typeface="华文中宋" panose="02010600040101010101" pitchFamily="2" charset="-122"/>
              </a:rPr>
              <a:t>，而</a:t>
            </a:r>
            <a:r>
              <a:rPr lang="zh-CN" altLang="en-US" sz="1800" dirty="0">
                <a:solidFill>
                  <a:srgbClr val="FF0000"/>
                </a:solidFill>
                <a:latin typeface="华文中宋" panose="02010600040101010101" pitchFamily="2" charset="-122"/>
                <a:ea typeface="华文中宋" panose="02010600040101010101" pitchFamily="2" charset="-122"/>
              </a:rPr>
              <a:t>“应用”只贡献了 </a:t>
            </a:r>
            <a:r>
              <a:rPr lang="en-US" altLang="zh-CN" sz="1800" dirty="0">
                <a:solidFill>
                  <a:srgbClr val="FF0000"/>
                </a:solidFill>
                <a:latin typeface="华文中宋" panose="02010600040101010101" pitchFamily="2" charset="-122"/>
                <a:ea typeface="华文中宋" panose="02010600040101010101" pitchFamily="2" charset="-122"/>
              </a:rPr>
              <a:t>0.0035</a:t>
            </a:r>
            <a:r>
              <a:rPr lang="zh-CN" altLang="en-US" sz="1800" dirty="0">
                <a:latin typeface="华文中宋" panose="02010600040101010101" pitchFamily="2" charset="-122"/>
                <a:ea typeface="华文中宋" panose="02010600040101010101" pitchFamily="2" charset="-122"/>
              </a:rPr>
              <a:t>。这个比例和我们的直觉比较一致了。</a:t>
            </a:r>
          </a:p>
          <a:p>
            <a:pPr algn="just">
              <a:lnSpc>
                <a:spcPct val="150000"/>
              </a:lnSpc>
              <a:buFont typeface="Wingdings" panose="05000000000000000000" pitchFamily="2" charset="2"/>
              <a:buChar char="ü"/>
            </a:pPr>
            <a:r>
              <a:rPr lang="en-US" altLang="zh-CN" sz="1800" dirty="0">
                <a:solidFill>
                  <a:srgbClr val="0000FF"/>
                </a:solidFill>
                <a:latin typeface="Times New Roman" panose="02020603050405020304" pitchFamily="18" charset="0"/>
                <a:ea typeface="楷体" panose="02010609060101010101" charset="-122"/>
              </a:rPr>
              <a:t>TF/</a:t>
            </a:r>
            <a:r>
              <a:rPr lang="en-US" altLang="zh-CN" sz="1800" dirty="0" err="1">
                <a:solidFill>
                  <a:srgbClr val="0000FF"/>
                </a:solidFill>
                <a:latin typeface="Times New Roman" panose="02020603050405020304" pitchFamily="18" charset="0"/>
                <a:ea typeface="楷体" panose="02010609060101010101" charset="-122"/>
              </a:rPr>
              <a:t>IDF</a:t>
            </a:r>
            <a:r>
              <a:rPr lang="zh-CN" altLang="en-US" sz="1800" dirty="0">
                <a:solidFill>
                  <a:srgbClr val="0000FF"/>
                </a:solidFill>
                <a:latin typeface="Times New Roman" panose="02020603050405020304" pitchFamily="18" charset="0"/>
                <a:ea typeface="楷体" panose="02010609060101010101" charset="-122"/>
              </a:rPr>
              <a:t>（</a:t>
            </a:r>
            <a:r>
              <a:rPr lang="en-US" altLang="zh-CN" sz="1800" dirty="0">
                <a:solidFill>
                  <a:srgbClr val="0000FF"/>
                </a:solidFill>
                <a:latin typeface="Times New Roman" panose="02020603050405020304" pitchFamily="18" charset="0"/>
                <a:ea typeface="楷体" panose="02010609060101010101" charset="-122"/>
              </a:rPr>
              <a:t>term frequency/inverse document frequency) </a:t>
            </a:r>
            <a:r>
              <a:rPr lang="zh-CN" altLang="en-US" sz="1800" dirty="0">
                <a:solidFill>
                  <a:srgbClr val="0000FF"/>
                </a:solidFill>
                <a:latin typeface="Times New Roman" panose="02020603050405020304" pitchFamily="18" charset="0"/>
                <a:ea typeface="楷体" panose="02010609060101010101" charset="-122"/>
              </a:rPr>
              <a:t>的概念被公认为信息检索中最重要的发明。在搜索、文献分类和其他相关领域有广泛的应用。</a:t>
            </a:r>
          </a:p>
          <a:p>
            <a:pPr algn="just">
              <a:lnSpc>
                <a:spcPct val="150000"/>
              </a:lnSpc>
              <a:buFont typeface="Wingdings" panose="05000000000000000000" pitchFamily="2" charset="2"/>
              <a:buChar char="ü"/>
            </a:pPr>
            <a:r>
              <a:rPr lang="zh-CN" altLang="en-US" sz="1800" dirty="0">
                <a:solidFill>
                  <a:srgbClr val="0000FF"/>
                </a:solidFill>
                <a:latin typeface="Times New Roman" panose="02020603050405020304" pitchFamily="18" charset="0"/>
                <a:ea typeface="楷体" panose="02010609060101010101" charset="-122"/>
              </a:rPr>
              <a:t>现在的搜索引擎对 </a:t>
            </a:r>
            <a:r>
              <a:rPr lang="en-US" altLang="zh-CN" sz="1800" dirty="0">
                <a:solidFill>
                  <a:srgbClr val="0000FF"/>
                </a:solidFill>
                <a:latin typeface="Times New Roman" panose="02020603050405020304" pitchFamily="18" charset="0"/>
                <a:ea typeface="楷体" panose="02010609060101010101" charset="-122"/>
              </a:rPr>
              <a:t>TF/</a:t>
            </a:r>
            <a:r>
              <a:rPr lang="en-US" altLang="zh-CN" sz="1800" dirty="0" err="1">
                <a:solidFill>
                  <a:srgbClr val="0000FF"/>
                </a:solidFill>
                <a:latin typeface="Times New Roman" panose="02020603050405020304" pitchFamily="18" charset="0"/>
                <a:ea typeface="楷体" panose="02010609060101010101" charset="-122"/>
              </a:rPr>
              <a:t>IDF</a:t>
            </a:r>
            <a:r>
              <a:rPr lang="en-US" altLang="zh-CN" sz="1800" dirty="0">
                <a:solidFill>
                  <a:srgbClr val="0000FF"/>
                </a:solidFill>
                <a:latin typeface="Times New Roman" panose="02020603050405020304" pitchFamily="18" charset="0"/>
                <a:ea typeface="楷体" panose="02010609060101010101" charset="-122"/>
              </a:rPr>
              <a:t> </a:t>
            </a:r>
            <a:r>
              <a:rPr lang="zh-CN" altLang="en-US" sz="1800" dirty="0">
                <a:solidFill>
                  <a:srgbClr val="0000FF"/>
                </a:solidFill>
                <a:latin typeface="Times New Roman" panose="02020603050405020304" pitchFamily="18" charset="0"/>
                <a:ea typeface="楷体" panose="02010609060101010101" charset="-122"/>
              </a:rPr>
              <a:t>进行了不少细微的优化，使得相关性的度量更加准确了。当然，对有兴趣写一个搜索引擎的爱好者来讲，使用 </a:t>
            </a:r>
            <a:r>
              <a:rPr lang="en-US" altLang="zh-CN" sz="1800" dirty="0">
                <a:solidFill>
                  <a:srgbClr val="0000FF"/>
                </a:solidFill>
                <a:latin typeface="Times New Roman" panose="02020603050405020304" pitchFamily="18" charset="0"/>
                <a:ea typeface="楷体" panose="02010609060101010101" charset="-122"/>
              </a:rPr>
              <a:t>TF/</a:t>
            </a:r>
            <a:r>
              <a:rPr lang="en-US" altLang="zh-CN" sz="1800" dirty="0" err="1">
                <a:solidFill>
                  <a:srgbClr val="0000FF"/>
                </a:solidFill>
                <a:latin typeface="Times New Roman" panose="02020603050405020304" pitchFamily="18" charset="0"/>
                <a:ea typeface="楷体" panose="02010609060101010101" charset="-122"/>
              </a:rPr>
              <a:t>IDF</a:t>
            </a:r>
            <a:r>
              <a:rPr lang="en-US" altLang="zh-CN" sz="1800" dirty="0">
                <a:solidFill>
                  <a:srgbClr val="0000FF"/>
                </a:solidFill>
                <a:latin typeface="Times New Roman" panose="02020603050405020304" pitchFamily="18" charset="0"/>
                <a:ea typeface="楷体" panose="02010609060101010101" charset="-122"/>
              </a:rPr>
              <a:t> </a:t>
            </a:r>
            <a:r>
              <a:rPr lang="zh-CN" altLang="en-US" sz="1800" dirty="0">
                <a:solidFill>
                  <a:srgbClr val="0000FF"/>
                </a:solidFill>
                <a:latin typeface="Times New Roman" panose="02020603050405020304" pitchFamily="18" charset="0"/>
                <a:ea typeface="楷体" panose="02010609060101010101" charset="-122"/>
              </a:rPr>
              <a:t>就足够了。 如果我们结合上网页排名</a:t>
            </a:r>
            <a:r>
              <a:rPr lang="en-US" altLang="zh-CN" sz="1800" dirty="0">
                <a:solidFill>
                  <a:srgbClr val="0000FF"/>
                </a:solidFill>
                <a:latin typeface="Times New Roman" panose="02020603050405020304" pitchFamily="18" charset="0"/>
                <a:ea typeface="楷体" panose="02010609060101010101" charset="-122"/>
              </a:rPr>
              <a:t>(Page Rank)</a:t>
            </a:r>
            <a:r>
              <a:rPr lang="zh-CN" altLang="en-US" sz="1800" dirty="0">
                <a:solidFill>
                  <a:srgbClr val="0000FF"/>
                </a:solidFill>
                <a:latin typeface="Times New Roman" panose="02020603050405020304" pitchFamily="18" charset="0"/>
                <a:ea typeface="楷体" panose="02010609060101010101" charset="-122"/>
              </a:rPr>
              <a:t>，那么给定一个查询，有关网页综合排名 大致由相关性和网页排名乘积决定。 </a:t>
            </a:r>
          </a:p>
        </p:txBody>
      </p:sp>
      <p:sp>
        <p:nvSpPr>
          <p:cNvPr id="4" name="Text Box 27">
            <a:extLst>
              <a:ext uri="{FF2B5EF4-FFF2-40B4-BE49-F238E27FC236}">
                <a16:creationId xmlns:a16="http://schemas.microsoft.com/office/drawing/2014/main" id="{1A4DED16-E0D7-3F1A-413F-E5D76D922A62}"/>
              </a:ext>
            </a:extLst>
          </p:cNvPr>
          <p:cNvSpPr txBox="1">
            <a:spLocks noChangeArrowheads="1"/>
          </p:cNvSpPr>
          <p:nvPr/>
        </p:nvSpPr>
        <p:spPr bwMode="gray">
          <a:xfrm>
            <a:off x="-1" y="90575"/>
            <a:ext cx="8286750"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自然语言处理的经典案例解析</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799030C-D9E5-4438-B99B-32D75EF12E1F}"/>
              </a:ext>
            </a:extLst>
          </p:cNvPr>
          <p:cNvSpPr>
            <a:spLocks noGrp="1"/>
          </p:cNvSpPr>
          <p:nvPr>
            <p:ph idx="1"/>
          </p:nvPr>
        </p:nvSpPr>
        <p:spPr/>
        <p:txBody>
          <a:bodyPr/>
          <a:lstStyle/>
          <a:p>
            <a:pPr marL="0" algn="just">
              <a:lnSpc>
                <a:spcPct val="150000"/>
              </a:lnSpc>
              <a:spcBef>
                <a:spcPts val="0"/>
              </a:spcBef>
              <a:buFont typeface="Wingdings" panose="05000000000000000000" pitchFamily="2" charset="2"/>
              <a:buChar char="p"/>
            </a:pPr>
            <a:r>
              <a:rPr lang="zh-CN" altLang="zh-CN" sz="1800" dirty="0">
                <a:solidFill>
                  <a:srgbClr val="0000FF"/>
                </a:solidFill>
                <a:latin typeface="华文中宋" panose="02010600040101010101" pitchFamily="2" charset="-122"/>
                <a:ea typeface="华文中宋" panose="02010600040101010101" pitchFamily="2" charset="-122"/>
              </a:rPr>
              <a:t>自然语言处理作为人工智能的一个分支，其源头和人工智能一样，都出自于计算机科学的祖师爷级人物——阿兰·图灵。图灵在提出图灵测试的时候，就把使用自然语言与人进行对话可以乱真的能力作为判别一个机器系统有无智能的标准。在图灵的时代，让机器“善解人意”是人工智能的诗与远方，在当时的技术条件下还看不到实现的希望。</a:t>
            </a:r>
            <a:endParaRPr lang="zh-CN" altLang="en-US" sz="1800" dirty="0">
              <a:solidFill>
                <a:srgbClr val="0000FF"/>
              </a:solidFill>
              <a:latin typeface="华文中宋" panose="02010600040101010101" pitchFamily="2" charset="-122"/>
              <a:ea typeface="华文中宋" panose="02010600040101010101" pitchFamily="2" charset="-122"/>
            </a:endParaRPr>
          </a:p>
        </p:txBody>
      </p:sp>
      <p:sp>
        <p:nvSpPr>
          <p:cNvPr id="4" name="Text Box 27">
            <a:extLst>
              <a:ext uri="{FF2B5EF4-FFF2-40B4-BE49-F238E27FC236}">
                <a16:creationId xmlns:a16="http://schemas.microsoft.com/office/drawing/2014/main" id="{BDFC1D59-9323-03FE-11AC-443DE6FCD8D8}"/>
              </a:ext>
            </a:extLst>
          </p:cNvPr>
          <p:cNvSpPr txBox="1">
            <a:spLocks noChangeArrowheads="1"/>
          </p:cNvSpPr>
          <p:nvPr/>
        </p:nvSpPr>
        <p:spPr bwMode="gray">
          <a:xfrm>
            <a:off x="-1" y="90575"/>
            <a:ext cx="8286750"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自然语言处理与人工智能</a:t>
            </a:r>
          </a:p>
        </p:txBody>
      </p:sp>
    </p:spTree>
    <p:extLst>
      <p:ext uri="{BB962C8B-B14F-4D97-AF65-F5344CB8AC3E}">
        <p14:creationId xmlns:p14="http://schemas.microsoft.com/office/powerpoint/2010/main" val="196996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799030C-D9E5-4438-B99B-32D75EF12E1F}"/>
              </a:ext>
            </a:extLst>
          </p:cNvPr>
          <p:cNvSpPr>
            <a:spLocks noGrp="1"/>
          </p:cNvSpPr>
          <p:nvPr>
            <p:ph idx="1"/>
          </p:nvPr>
        </p:nvSpPr>
        <p:spPr>
          <a:xfrm>
            <a:off x="457200" y="1771650"/>
            <a:ext cx="8001001" cy="3203080"/>
          </a:xfrm>
        </p:spPr>
        <p:txBody>
          <a:bodyPr/>
          <a:lstStyle/>
          <a:p>
            <a:pPr marL="0" algn="just">
              <a:lnSpc>
                <a:spcPct val="150000"/>
              </a:lnSpc>
              <a:spcBef>
                <a:spcPts val="900"/>
              </a:spcBef>
              <a:spcAft>
                <a:spcPts val="900"/>
              </a:spcAft>
              <a:buFont typeface="Wingdings" panose="05000000000000000000" pitchFamily="2" charset="2"/>
              <a:buChar char="p"/>
            </a:pPr>
            <a:r>
              <a:rPr lang="zh-CN" altLang="en-US" sz="1800" dirty="0">
                <a:solidFill>
                  <a:srgbClr val="0000FF"/>
                </a:solidFill>
                <a:latin typeface="华文中宋" panose="02010600040101010101" pitchFamily="2" charset="-122"/>
                <a:ea typeface="华文中宋" panose="02010600040101010101" pitchFamily="2" charset="-122"/>
              </a:rPr>
              <a:t>自然语言处理已经成为一种应用赋能技术，随着实体知识库的构建、知识抽取和自动写作在特定领域的实用化和对话机器人从对接语料到对接知识图谱的换代，正通过新一代人工智能创新创业团队，全面渗透到人工智能应用的各个角落</a:t>
            </a:r>
            <a:r>
              <a:rPr lang="zh-CN" altLang="zh-CN" sz="1800" dirty="0">
                <a:solidFill>
                  <a:srgbClr val="0000FF"/>
                </a:solidFill>
                <a:latin typeface="华文中宋" panose="02010600040101010101" pitchFamily="2" charset="-122"/>
                <a:ea typeface="华文中宋" panose="02010600040101010101" pitchFamily="2" charset="-122"/>
              </a:rPr>
              <a:t>。</a:t>
            </a:r>
            <a:endParaRPr lang="en-US" altLang="zh-CN" sz="1800" dirty="0">
              <a:solidFill>
                <a:srgbClr val="0000FF"/>
              </a:solidFill>
              <a:latin typeface="华文中宋" panose="02010600040101010101" pitchFamily="2" charset="-122"/>
              <a:ea typeface="华文中宋" panose="02010600040101010101" pitchFamily="2" charset="-122"/>
            </a:endParaRPr>
          </a:p>
          <a:p>
            <a:pPr marL="0" algn="just">
              <a:lnSpc>
                <a:spcPct val="150000"/>
              </a:lnSpc>
              <a:spcBef>
                <a:spcPts val="900"/>
              </a:spcBef>
              <a:spcAft>
                <a:spcPts val="900"/>
              </a:spcAft>
              <a:buFont typeface="Wingdings" panose="05000000000000000000" pitchFamily="2" charset="2"/>
              <a:buChar char="p"/>
            </a:pPr>
            <a:r>
              <a:rPr lang="zh-CN" altLang="zh-CN" sz="1800" dirty="0">
                <a:solidFill>
                  <a:srgbClr val="0000FF"/>
                </a:solidFill>
                <a:latin typeface="华文中宋" panose="02010600040101010101" pitchFamily="2" charset="-122"/>
                <a:ea typeface="华文中宋" panose="02010600040101010101" pitchFamily="2" charset="-122"/>
              </a:rPr>
              <a:t>自然语言处理从浅层到深层面临范式转换，还处在对接情感计算与常识计算的战略性要地的关键位置。谁能拔得头筹，谁就能在当下的人工智能“军备竞赛”中处于有利地位。</a:t>
            </a:r>
            <a:endParaRPr lang="zh-CN" altLang="en-US" sz="1800" dirty="0">
              <a:solidFill>
                <a:srgbClr val="0000FF"/>
              </a:solidFill>
              <a:latin typeface="华文中宋" panose="02010600040101010101" pitchFamily="2" charset="-122"/>
              <a:ea typeface="华文中宋" panose="02010600040101010101" pitchFamily="2" charset="-122"/>
            </a:endParaRPr>
          </a:p>
        </p:txBody>
      </p:sp>
      <p:sp>
        <p:nvSpPr>
          <p:cNvPr id="4" name="Text Box 27">
            <a:extLst>
              <a:ext uri="{FF2B5EF4-FFF2-40B4-BE49-F238E27FC236}">
                <a16:creationId xmlns:a16="http://schemas.microsoft.com/office/drawing/2014/main" id="{DC1FB5A1-53E7-7297-BCF5-1373DBA7EA35}"/>
              </a:ext>
            </a:extLst>
          </p:cNvPr>
          <p:cNvSpPr txBox="1">
            <a:spLocks noChangeArrowheads="1"/>
          </p:cNvSpPr>
          <p:nvPr/>
        </p:nvSpPr>
        <p:spPr bwMode="gray">
          <a:xfrm>
            <a:off x="-1" y="90575"/>
            <a:ext cx="8286750"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自然语言处理与人工智能</a:t>
            </a:r>
          </a:p>
        </p:txBody>
      </p:sp>
    </p:spTree>
    <p:extLst>
      <p:ext uri="{BB962C8B-B14F-4D97-AF65-F5344CB8AC3E}">
        <p14:creationId xmlns:p14="http://schemas.microsoft.com/office/powerpoint/2010/main" val="2727586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05BA567-51B0-4AF7-AB1F-B413D62CA0BA}"/>
              </a:ext>
            </a:extLst>
          </p:cNvPr>
          <p:cNvSpPr>
            <a:spLocks noGrp="1"/>
          </p:cNvSpPr>
          <p:nvPr>
            <p:ph idx="1"/>
          </p:nvPr>
        </p:nvSpPr>
        <p:spPr>
          <a:xfrm>
            <a:off x="658091" y="1737778"/>
            <a:ext cx="7922046" cy="2901440"/>
          </a:xfrm>
        </p:spPr>
        <p:txBody>
          <a:bodyPr/>
          <a:lstStyle/>
          <a:p>
            <a:pPr algn="just">
              <a:spcBef>
                <a:spcPts val="0"/>
              </a:spcBef>
              <a:buFont typeface="Arial" panose="020B0604020202020204" pitchFamily="34" charset="0"/>
              <a:buChar char="•"/>
            </a:pPr>
            <a:r>
              <a:rPr lang="zh-CN" altLang="zh-CN" sz="2800" dirty="0">
                <a:solidFill>
                  <a:schemeClr val="tx1"/>
                </a:solidFill>
                <a:latin typeface="+mn-ea"/>
              </a:rPr>
              <a:t>每种动物都有自己的语言</a:t>
            </a:r>
            <a:r>
              <a:rPr lang="zh-CN" altLang="en-US" sz="2800" dirty="0">
                <a:solidFill>
                  <a:schemeClr val="tx1"/>
                </a:solidFill>
                <a:latin typeface="+mn-ea"/>
              </a:rPr>
              <a:t>，</a:t>
            </a:r>
            <a:r>
              <a:rPr lang="zh-CN" altLang="zh-CN" sz="2800" dirty="0">
                <a:solidFill>
                  <a:schemeClr val="tx1"/>
                </a:solidFill>
                <a:latin typeface="+mn-ea"/>
              </a:rPr>
              <a:t>机器也是</a:t>
            </a:r>
            <a:r>
              <a:rPr lang="zh-CN" altLang="en-US" sz="2800" dirty="0">
                <a:solidFill>
                  <a:schemeClr val="tx1"/>
                </a:solidFill>
                <a:latin typeface="+mn-ea"/>
              </a:rPr>
              <a:t>。</a:t>
            </a:r>
            <a:endParaRPr lang="zh-CN" altLang="zh-CN" sz="2800" dirty="0">
              <a:solidFill>
                <a:schemeClr val="tx1"/>
              </a:solidFill>
              <a:latin typeface="+mn-ea"/>
            </a:endParaRPr>
          </a:p>
        </p:txBody>
      </p:sp>
      <p:pic>
        <p:nvPicPr>
          <p:cNvPr id="9" name="图片 8">
            <a:extLst>
              <a:ext uri="{FF2B5EF4-FFF2-40B4-BE49-F238E27FC236}">
                <a16:creationId xmlns:a16="http://schemas.microsoft.com/office/drawing/2014/main" id="{6B63A65C-79CC-4397-A938-E1E819F2BC5C}"/>
              </a:ext>
            </a:extLst>
          </p:cNvPr>
          <p:cNvPicPr/>
          <p:nvPr/>
        </p:nvPicPr>
        <p:blipFill>
          <a:blip r:embed="rId3"/>
          <a:stretch>
            <a:fillRect/>
          </a:stretch>
        </p:blipFill>
        <p:spPr>
          <a:xfrm>
            <a:off x="3098384" y="2312153"/>
            <a:ext cx="3406325" cy="2040010"/>
          </a:xfrm>
          <a:prstGeom prst="rect">
            <a:avLst/>
          </a:prstGeom>
        </p:spPr>
      </p:pic>
      <p:sp>
        <p:nvSpPr>
          <p:cNvPr id="10" name="矩形 9">
            <a:extLst>
              <a:ext uri="{FF2B5EF4-FFF2-40B4-BE49-F238E27FC236}">
                <a16:creationId xmlns:a16="http://schemas.microsoft.com/office/drawing/2014/main" id="{269C0D68-8AC3-41E9-BE55-520D3629E8D5}"/>
              </a:ext>
            </a:extLst>
          </p:cNvPr>
          <p:cNvSpPr/>
          <p:nvPr/>
        </p:nvSpPr>
        <p:spPr>
          <a:xfrm>
            <a:off x="563863" y="4352163"/>
            <a:ext cx="7831611" cy="1930337"/>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zh-CN" altLang="zh-CN" sz="2800" dirty="0">
                <a:latin typeface="+mn-ea"/>
              </a:rPr>
              <a:t>自然语言处理是机器语言和人类语言之间沟通的桥梁，以实现人机交流</a:t>
            </a:r>
            <a:r>
              <a:rPr lang="zh-CN" altLang="en-US" sz="2800" dirty="0">
                <a:latin typeface="+mn-ea"/>
              </a:rPr>
              <a:t>的</a:t>
            </a:r>
            <a:r>
              <a:rPr lang="zh-CN" altLang="zh-CN" sz="2800" dirty="0">
                <a:latin typeface="+mn-ea"/>
              </a:rPr>
              <a:t>目的。</a:t>
            </a:r>
            <a:endParaRPr lang="en-US" altLang="zh-CN" sz="2800" dirty="0">
              <a:latin typeface="+mn-ea"/>
            </a:endParaRPr>
          </a:p>
          <a:p>
            <a:pPr marL="457200" indent="-457200" algn="just">
              <a:lnSpc>
                <a:spcPct val="150000"/>
              </a:lnSpc>
              <a:buFont typeface="Arial" panose="020B0604020202020204" pitchFamily="34" charset="0"/>
              <a:buChar char="•"/>
            </a:pPr>
            <a:r>
              <a:rPr lang="zh-CN" altLang="zh-CN" sz="2800" dirty="0">
                <a:latin typeface="+mn-ea"/>
              </a:rPr>
              <a:t>机器的交流方式</a:t>
            </a:r>
            <a:r>
              <a:rPr lang="en-US" altLang="zh-CN" sz="2800" dirty="0">
                <a:latin typeface="+mn-ea"/>
              </a:rPr>
              <a:t>——</a:t>
            </a:r>
            <a:r>
              <a:rPr lang="zh-CN" altLang="zh-CN" sz="2800" dirty="0">
                <a:solidFill>
                  <a:srgbClr val="FF0000"/>
                </a:solidFill>
                <a:latin typeface="+mn-ea"/>
              </a:rPr>
              <a:t>数字信息</a:t>
            </a:r>
            <a:r>
              <a:rPr lang="zh-CN" altLang="zh-CN" sz="2800" dirty="0">
                <a:latin typeface="+mn-ea"/>
              </a:rPr>
              <a:t>。</a:t>
            </a:r>
          </a:p>
        </p:txBody>
      </p:sp>
      <p:sp>
        <p:nvSpPr>
          <p:cNvPr id="2" name="矩形 1">
            <a:extLst>
              <a:ext uri="{FF2B5EF4-FFF2-40B4-BE49-F238E27FC236}">
                <a16:creationId xmlns:a16="http://schemas.microsoft.com/office/drawing/2014/main" id="{71E86A5A-AA0B-4659-BA75-1202437F7434}"/>
              </a:ext>
            </a:extLst>
          </p:cNvPr>
          <p:cNvSpPr/>
          <p:nvPr/>
        </p:nvSpPr>
        <p:spPr>
          <a:xfrm>
            <a:off x="716634" y="1100063"/>
            <a:ext cx="2443298" cy="523220"/>
          </a:xfrm>
          <a:prstGeom prst="rect">
            <a:avLst/>
          </a:prstGeom>
          <a:noFill/>
          <a:ln>
            <a:noFill/>
          </a:ln>
        </p:spPr>
        <p:txBody>
          <a:bodyPr wrap="none" rtlCol="0" anchor="t">
            <a:spAutoFit/>
          </a:bodyPr>
          <a:lstStyle/>
          <a:p>
            <a:pPr marL="450850" indent="-450850" algn="ctr">
              <a:buFont typeface="Wingdings" panose="05000000000000000000" charset="0"/>
              <a:buChar char="Ø"/>
              <a:tabLst>
                <a:tab pos="539750" algn="l"/>
              </a:tabLst>
            </a:pPr>
            <a:r>
              <a:rPr lang="zh-CN" altLang="en-US" sz="2800" dirty="0">
                <a:ln w="0"/>
                <a:solidFill>
                  <a:srgbClr val="FF0000"/>
                </a:solidFill>
                <a:latin typeface="+mn-ea"/>
              </a:rPr>
              <a:t>语言是什么</a:t>
            </a:r>
            <a:endParaRPr lang="zh-CN" altLang="en-US" sz="2800" dirty="0">
              <a:ln w="22225">
                <a:solidFill>
                  <a:schemeClr val="accent2"/>
                </a:solidFill>
                <a:prstDash val="solid"/>
              </a:ln>
              <a:solidFill>
                <a:srgbClr val="FF0000"/>
              </a:solidFill>
              <a:latin typeface="+mn-ea"/>
            </a:endParaRPr>
          </a:p>
        </p:txBody>
      </p:sp>
      <p:sp>
        <p:nvSpPr>
          <p:cNvPr id="7" name="Text Box 27">
            <a:extLst>
              <a:ext uri="{FF2B5EF4-FFF2-40B4-BE49-F238E27FC236}">
                <a16:creationId xmlns:a16="http://schemas.microsoft.com/office/drawing/2014/main" id="{E1272992-1814-97B1-4450-ADE3D293D863}"/>
              </a:ext>
            </a:extLst>
          </p:cNvPr>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p>
        </p:txBody>
      </p:sp>
    </p:spTree>
    <p:extLst>
      <p:ext uri="{BB962C8B-B14F-4D97-AF65-F5344CB8AC3E}">
        <p14:creationId xmlns:p14="http://schemas.microsoft.com/office/powerpoint/2010/main" val="413860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2" presetClass="entr" presetSubtype="4" fill="hold" nodeType="afterEffect">
                                  <p:stCondLst>
                                    <p:cond delay="75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 calcmode="lin" valueType="num">
                                      <p:cBhvr additive="base">
                                        <p:cTn id="2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0">
                                            <p:txEl>
                                              <p:pRg st="1" end="1"/>
                                            </p:txEl>
                                          </p:spTgt>
                                        </p:tgtEl>
                                        <p:attrNameLst>
                                          <p:attrName>style.visibility</p:attrName>
                                        </p:attrNameLst>
                                      </p:cBhvr>
                                      <p:to>
                                        <p:strVal val="visible"/>
                                      </p:to>
                                    </p:set>
                                    <p:anim calcmode="lin" valueType="num">
                                      <p:cBhvr additive="base">
                                        <p:cTn id="28"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799030C-D9E5-4438-B99B-32D75EF12E1F}"/>
              </a:ext>
            </a:extLst>
          </p:cNvPr>
          <p:cNvSpPr>
            <a:spLocks noGrp="1"/>
          </p:cNvSpPr>
          <p:nvPr>
            <p:ph idx="1"/>
          </p:nvPr>
        </p:nvSpPr>
        <p:spPr>
          <a:xfrm>
            <a:off x="685801" y="1828800"/>
            <a:ext cx="7658099" cy="2745879"/>
          </a:xfrm>
        </p:spPr>
        <p:txBody>
          <a:bodyPr/>
          <a:lstStyle/>
          <a:p>
            <a:pPr marL="0" algn="just">
              <a:lnSpc>
                <a:spcPct val="150000"/>
              </a:lnSpc>
              <a:spcBef>
                <a:spcPts val="0"/>
              </a:spcBef>
              <a:buFont typeface="Wingdings" panose="05000000000000000000" pitchFamily="2" charset="2"/>
              <a:buChar char="p"/>
            </a:pPr>
            <a:r>
              <a:rPr lang="zh-CN" altLang="en-US" sz="1800" dirty="0">
                <a:solidFill>
                  <a:srgbClr val="0000FF"/>
                </a:solidFill>
                <a:latin typeface="华文中宋" panose="02010600040101010101" pitchFamily="2" charset="-122"/>
                <a:ea typeface="华文中宋" panose="02010600040101010101" pitchFamily="2" charset="-122"/>
              </a:rPr>
              <a:t>自然语言处理技术的应用场景甚广，大致可分为分析型、生成型和交互型三类。舆情监控系统是典型的分析型系统；自动写作系统是典型的生成型系统；形形色色的聊天机器人是典型的交互型系统。</a:t>
            </a:r>
          </a:p>
        </p:txBody>
      </p:sp>
      <p:sp>
        <p:nvSpPr>
          <p:cNvPr id="4" name="Text Box 27">
            <a:extLst>
              <a:ext uri="{FF2B5EF4-FFF2-40B4-BE49-F238E27FC236}">
                <a16:creationId xmlns:a16="http://schemas.microsoft.com/office/drawing/2014/main" id="{D601499D-42BC-79E3-9FEF-2C02B183CFAA}"/>
              </a:ext>
            </a:extLst>
          </p:cNvPr>
          <p:cNvSpPr txBox="1">
            <a:spLocks noChangeArrowheads="1"/>
          </p:cNvSpPr>
          <p:nvPr/>
        </p:nvSpPr>
        <p:spPr bwMode="gray">
          <a:xfrm>
            <a:off x="-1" y="90575"/>
            <a:ext cx="8286750"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自然语言处理与人工智能</a:t>
            </a:r>
          </a:p>
        </p:txBody>
      </p:sp>
    </p:spTree>
    <p:extLst>
      <p:ext uri="{BB962C8B-B14F-4D97-AF65-F5344CB8AC3E}">
        <p14:creationId xmlns:p14="http://schemas.microsoft.com/office/powerpoint/2010/main" val="5312057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799030C-D9E5-4438-B99B-32D75EF12E1F}"/>
              </a:ext>
            </a:extLst>
          </p:cNvPr>
          <p:cNvSpPr>
            <a:spLocks noGrp="1"/>
          </p:cNvSpPr>
          <p:nvPr>
            <p:ph idx="1"/>
          </p:nvPr>
        </p:nvSpPr>
        <p:spPr>
          <a:xfrm>
            <a:off x="742951" y="1771650"/>
            <a:ext cx="7600949" cy="3203080"/>
          </a:xfrm>
        </p:spPr>
        <p:txBody>
          <a:bodyPr/>
          <a:lstStyle/>
          <a:p>
            <a:pPr marL="0" algn="just">
              <a:lnSpc>
                <a:spcPct val="150000"/>
              </a:lnSpc>
              <a:spcBef>
                <a:spcPts val="0"/>
              </a:spcBef>
              <a:spcAft>
                <a:spcPts val="900"/>
              </a:spcAft>
              <a:buFont typeface="Wingdings" panose="05000000000000000000" pitchFamily="2" charset="2"/>
              <a:buChar char="p"/>
            </a:pPr>
            <a:r>
              <a:rPr lang="zh-CN" altLang="en-US" sz="1800" dirty="0">
                <a:solidFill>
                  <a:srgbClr val="0000FF"/>
                </a:solidFill>
                <a:latin typeface="华文中宋" panose="02010600040101010101" pitchFamily="2" charset="-122"/>
                <a:ea typeface="华文中宋" panose="02010600040101010101" pitchFamily="2" charset="-122"/>
              </a:rPr>
              <a:t>现实中，自然语言处理技术是融合于一个更大的行业应用场景中，作为其中一项核心技术来发挥自己的作用的。</a:t>
            </a:r>
          </a:p>
          <a:p>
            <a:pPr marL="0" algn="just">
              <a:lnSpc>
                <a:spcPct val="150000"/>
              </a:lnSpc>
              <a:spcBef>
                <a:spcPts val="0"/>
              </a:spcBef>
              <a:spcAft>
                <a:spcPts val="900"/>
              </a:spcAft>
              <a:buFont typeface="Wingdings" panose="05000000000000000000" pitchFamily="2" charset="2"/>
              <a:buChar char="p"/>
            </a:pPr>
            <a:r>
              <a:rPr lang="zh-CN" altLang="en-US" sz="1800" dirty="0">
                <a:solidFill>
                  <a:srgbClr val="0000FF"/>
                </a:solidFill>
                <a:latin typeface="华文中宋" panose="02010600040101010101" pitchFamily="2" charset="-122"/>
                <a:ea typeface="华文中宋" panose="02010600040101010101" pitchFamily="2" charset="-122"/>
              </a:rPr>
              <a:t>除了法律、医疗、教育等先进行业之外，金融证券行业对自然语言处理技术也有很迫切的落地需求，但往往必须结合专业领域知识和私有数据才能构建有价值的场景。</a:t>
            </a:r>
          </a:p>
          <a:p>
            <a:pPr marL="0" algn="just">
              <a:lnSpc>
                <a:spcPct val="150000"/>
              </a:lnSpc>
              <a:spcBef>
                <a:spcPts val="0"/>
              </a:spcBef>
              <a:spcAft>
                <a:spcPts val="900"/>
              </a:spcAft>
              <a:buFont typeface="Wingdings" panose="05000000000000000000" pitchFamily="2" charset="2"/>
              <a:buChar char="p"/>
            </a:pPr>
            <a:r>
              <a:rPr lang="zh-CN" altLang="en-US" sz="1800" dirty="0">
                <a:solidFill>
                  <a:srgbClr val="0000FF"/>
                </a:solidFill>
                <a:latin typeface="华文中宋" panose="02010600040101010101" pitchFamily="2" charset="-122"/>
                <a:ea typeface="华文中宋" panose="02010600040101010101" pitchFamily="2" charset="-122"/>
              </a:rPr>
              <a:t>目前，行业技术提供商、互联网巨头和人工智能创业企业都在进入这个领域。</a:t>
            </a:r>
          </a:p>
        </p:txBody>
      </p:sp>
      <p:sp>
        <p:nvSpPr>
          <p:cNvPr id="4" name="Text Box 27">
            <a:extLst>
              <a:ext uri="{FF2B5EF4-FFF2-40B4-BE49-F238E27FC236}">
                <a16:creationId xmlns:a16="http://schemas.microsoft.com/office/drawing/2014/main" id="{6E799AE8-151E-E6D1-49A0-93215554C664}"/>
              </a:ext>
            </a:extLst>
          </p:cNvPr>
          <p:cNvSpPr txBox="1">
            <a:spLocks noChangeArrowheads="1"/>
          </p:cNvSpPr>
          <p:nvPr/>
        </p:nvSpPr>
        <p:spPr bwMode="gray">
          <a:xfrm>
            <a:off x="-1" y="90575"/>
            <a:ext cx="8286750"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自然语言处理与人工智能</a:t>
            </a:r>
          </a:p>
        </p:txBody>
      </p:sp>
    </p:spTree>
    <p:extLst>
      <p:ext uri="{BB962C8B-B14F-4D97-AF65-F5344CB8AC3E}">
        <p14:creationId xmlns:p14="http://schemas.microsoft.com/office/powerpoint/2010/main" val="15332839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1787" y="2840041"/>
            <a:ext cx="1809814" cy="18242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830" y="3181696"/>
            <a:ext cx="1554824" cy="1140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81244" y="4856265"/>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输入图像</a:t>
            </a:r>
          </a:p>
        </p:txBody>
      </p:sp>
      <p:sp>
        <p:nvSpPr>
          <p:cNvPr id="4" name="右箭头 3"/>
          <p:cNvSpPr/>
          <p:nvPr/>
        </p:nvSpPr>
        <p:spPr>
          <a:xfrm>
            <a:off x="1905592" y="3752142"/>
            <a:ext cx="245353" cy="24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9" name="矩形 8"/>
          <p:cNvSpPr/>
          <p:nvPr/>
        </p:nvSpPr>
        <p:spPr>
          <a:xfrm>
            <a:off x="2188448" y="3412601"/>
            <a:ext cx="792089" cy="9191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卷积</a:t>
            </a:r>
            <a:endPar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操作</a:t>
            </a:r>
          </a:p>
        </p:txBody>
      </p:sp>
      <p:cxnSp>
        <p:nvCxnSpPr>
          <p:cNvPr id="11" name="直接箭头连接符 10"/>
          <p:cNvCxnSpPr>
            <a:endCxn id="9" idx="0"/>
          </p:cNvCxnSpPr>
          <p:nvPr/>
        </p:nvCxnSpPr>
        <p:spPr>
          <a:xfrm>
            <a:off x="2584492" y="3053256"/>
            <a:ext cx="1" cy="3593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3" name="表格 12"/>
          <p:cNvGraphicFramePr>
            <a:graphicFrameLocks noGrp="1"/>
          </p:cNvGraphicFramePr>
          <p:nvPr/>
        </p:nvGraphicFramePr>
        <p:xfrm>
          <a:off x="1827336" y="1214441"/>
          <a:ext cx="1041400" cy="14478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284480">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extLst>
                  <a:ext uri="{0D108BD9-81ED-4DB2-BD59-A6C34878D82A}">
                    <a16:rowId xmlns:a16="http://schemas.microsoft.com/office/drawing/2014/main" val="10000"/>
                  </a:ext>
                </a:extLst>
              </a:tr>
              <a:tr h="284480">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extLst>
                  <a:ext uri="{0D108BD9-81ED-4DB2-BD59-A6C34878D82A}">
                    <a16:rowId xmlns:a16="http://schemas.microsoft.com/office/drawing/2014/main" val="10001"/>
                  </a:ext>
                </a:extLst>
              </a:tr>
              <a:tr h="284480">
                <a:tc>
                  <a:txBody>
                    <a:bodyPr/>
                    <a:lstStyle/>
                    <a:p>
                      <a:endParaRPr lang="zh-CN" altLang="en-US" sz="110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extLst>
                  <a:ext uri="{0D108BD9-81ED-4DB2-BD59-A6C34878D82A}">
                    <a16:rowId xmlns:a16="http://schemas.microsoft.com/office/drawing/2014/main" val="10002"/>
                  </a:ext>
                </a:extLst>
              </a:tr>
              <a:tr h="284480">
                <a:tc>
                  <a:txBody>
                    <a:bodyPr/>
                    <a:lstStyle/>
                    <a:p>
                      <a:endParaRPr lang="zh-CN" altLang="en-US" sz="110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extLst>
                  <a:ext uri="{0D108BD9-81ED-4DB2-BD59-A6C34878D82A}">
                    <a16:rowId xmlns:a16="http://schemas.microsoft.com/office/drawing/2014/main" val="10003"/>
                  </a:ext>
                </a:extLst>
              </a:tr>
              <a:tr h="284480">
                <a:tc>
                  <a:txBody>
                    <a:bodyPr/>
                    <a:lstStyle/>
                    <a:p>
                      <a:endParaRPr lang="zh-CN" altLang="en-US" sz="110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extLst>
                  <a:ext uri="{0D108BD9-81ED-4DB2-BD59-A6C34878D82A}">
                    <a16:rowId xmlns:a16="http://schemas.microsoft.com/office/drawing/2014/main" val="10004"/>
                  </a:ext>
                </a:extLst>
              </a:tr>
            </a:tbl>
          </a:graphicData>
        </a:graphic>
      </p:graphicFrame>
      <p:graphicFrame>
        <p:nvGraphicFramePr>
          <p:cNvPr id="84" name="表格 83"/>
          <p:cNvGraphicFramePr>
            <a:graphicFrameLocks noGrp="1"/>
          </p:cNvGraphicFramePr>
          <p:nvPr/>
        </p:nvGraphicFramePr>
        <p:xfrm>
          <a:off x="1979736" y="1417641"/>
          <a:ext cx="1041400" cy="14478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284480">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extLst>
                  <a:ext uri="{0D108BD9-81ED-4DB2-BD59-A6C34878D82A}">
                    <a16:rowId xmlns:a16="http://schemas.microsoft.com/office/drawing/2014/main" val="10000"/>
                  </a:ext>
                </a:extLst>
              </a:tr>
              <a:tr h="284480">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extLst>
                  <a:ext uri="{0D108BD9-81ED-4DB2-BD59-A6C34878D82A}">
                    <a16:rowId xmlns:a16="http://schemas.microsoft.com/office/drawing/2014/main" val="10001"/>
                  </a:ext>
                </a:extLst>
              </a:tr>
              <a:tr h="284480">
                <a:tc>
                  <a:txBody>
                    <a:bodyPr/>
                    <a:lstStyle/>
                    <a:p>
                      <a:endParaRPr lang="zh-CN" altLang="en-US" sz="110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extLst>
                  <a:ext uri="{0D108BD9-81ED-4DB2-BD59-A6C34878D82A}">
                    <a16:rowId xmlns:a16="http://schemas.microsoft.com/office/drawing/2014/main" val="10002"/>
                  </a:ext>
                </a:extLst>
              </a:tr>
              <a:tr h="284480">
                <a:tc>
                  <a:txBody>
                    <a:bodyPr/>
                    <a:lstStyle/>
                    <a:p>
                      <a:endParaRPr lang="zh-CN" altLang="en-US" sz="110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extLst>
                  <a:ext uri="{0D108BD9-81ED-4DB2-BD59-A6C34878D82A}">
                    <a16:rowId xmlns:a16="http://schemas.microsoft.com/office/drawing/2014/main" val="10003"/>
                  </a:ext>
                </a:extLst>
              </a:tr>
              <a:tr h="284480">
                <a:tc>
                  <a:txBody>
                    <a:bodyPr/>
                    <a:lstStyle/>
                    <a:p>
                      <a:endParaRPr lang="zh-CN" altLang="en-US" sz="110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extLst>
                  <a:ext uri="{0D108BD9-81ED-4DB2-BD59-A6C34878D82A}">
                    <a16:rowId xmlns:a16="http://schemas.microsoft.com/office/drawing/2014/main" val="10004"/>
                  </a:ext>
                </a:extLst>
              </a:tr>
            </a:tbl>
          </a:graphicData>
        </a:graphic>
      </p:graphicFrame>
      <p:graphicFrame>
        <p:nvGraphicFramePr>
          <p:cNvPr id="85" name="表格 84"/>
          <p:cNvGraphicFramePr>
            <a:graphicFrameLocks noGrp="1"/>
          </p:cNvGraphicFramePr>
          <p:nvPr/>
        </p:nvGraphicFramePr>
        <p:xfrm>
          <a:off x="2132136" y="1620841"/>
          <a:ext cx="1041400" cy="14478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tblGrid>
              <a:tr h="284480">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extLst>
                  <a:ext uri="{0D108BD9-81ED-4DB2-BD59-A6C34878D82A}">
                    <a16:rowId xmlns:a16="http://schemas.microsoft.com/office/drawing/2014/main" val="10000"/>
                  </a:ext>
                </a:extLst>
              </a:tr>
              <a:tr h="284480">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extLst>
                  <a:ext uri="{0D108BD9-81ED-4DB2-BD59-A6C34878D82A}">
                    <a16:rowId xmlns:a16="http://schemas.microsoft.com/office/drawing/2014/main" val="10001"/>
                  </a:ext>
                </a:extLst>
              </a:tr>
              <a:tr h="284480">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extLst>
                  <a:ext uri="{0D108BD9-81ED-4DB2-BD59-A6C34878D82A}">
                    <a16:rowId xmlns:a16="http://schemas.microsoft.com/office/drawing/2014/main" val="10002"/>
                  </a:ext>
                </a:extLst>
              </a:tr>
              <a:tr h="284480">
                <a:tc>
                  <a:txBody>
                    <a:bodyPr/>
                    <a:lstStyle/>
                    <a:p>
                      <a:endParaRPr lang="zh-CN" altLang="en-US" sz="110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extLst>
                  <a:ext uri="{0D108BD9-81ED-4DB2-BD59-A6C34878D82A}">
                    <a16:rowId xmlns:a16="http://schemas.microsoft.com/office/drawing/2014/main" val="10003"/>
                  </a:ext>
                </a:extLst>
              </a:tr>
              <a:tr h="284480">
                <a:tc>
                  <a:txBody>
                    <a:bodyPr/>
                    <a:lstStyle/>
                    <a:p>
                      <a:endParaRPr lang="zh-CN" altLang="en-US" sz="110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solidFill>
                      <a:srgbClr val="FFC000"/>
                    </a:solidFill>
                  </a:tcPr>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tc>
                <a:extLst>
                  <a:ext uri="{0D108BD9-81ED-4DB2-BD59-A6C34878D82A}">
                    <a16:rowId xmlns:a16="http://schemas.microsoft.com/office/drawing/2014/main" val="10004"/>
                  </a:ext>
                </a:extLst>
              </a:tr>
            </a:tbl>
          </a:graphicData>
        </a:graphic>
      </p:graphicFrame>
      <p:sp>
        <p:nvSpPr>
          <p:cNvPr id="16" name="矩形 15"/>
          <p:cNvSpPr/>
          <p:nvPr/>
        </p:nvSpPr>
        <p:spPr>
          <a:xfrm>
            <a:off x="1801527" y="841246"/>
            <a:ext cx="100540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卷积核</a:t>
            </a:r>
          </a:p>
        </p:txBody>
      </p:sp>
      <p:sp>
        <p:nvSpPr>
          <p:cNvPr id="87" name="右箭头 86"/>
          <p:cNvSpPr/>
          <p:nvPr/>
        </p:nvSpPr>
        <p:spPr>
          <a:xfrm>
            <a:off x="2980536" y="3792883"/>
            <a:ext cx="288032" cy="240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88" name="矩形 87"/>
          <p:cNvSpPr/>
          <p:nvPr/>
        </p:nvSpPr>
        <p:spPr>
          <a:xfrm>
            <a:off x="3288728" y="3417215"/>
            <a:ext cx="792089" cy="9191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池化操作</a:t>
            </a:r>
          </a:p>
        </p:txBody>
      </p:sp>
      <p:sp>
        <p:nvSpPr>
          <p:cNvPr id="89" name="右箭头 88"/>
          <p:cNvSpPr/>
          <p:nvPr/>
        </p:nvSpPr>
        <p:spPr>
          <a:xfrm>
            <a:off x="4080816" y="3805511"/>
            <a:ext cx="288032" cy="240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mc:AlternateContent xmlns:mc="http://schemas.openxmlformats.org/markup-compatibility/2006" xmlns:a14="http://schemas.microsoft.com/office/drawing/2010/main">
        <mc:Choice Requires="a14">
          <p:sp>
            <p:nvSpPr>
              <p:cNvPr id="90" name="TextBox 89"/>
              <p:cNvSpPr txBox="1"/>
              <p:nvPr/>
            </p:nvSpPr>
            <p:spPr>
              <a:xfrm>
                <a:off x="4368849" y="3679098"/>
                <a:ext cx="6751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90" name="TextBox 89"/>
              <p:cNvSpPr txBox="1">
                <a:spLocks noRot="1" noChangeAspect="1" noMove="1" noResize="1" noEditPoints="1" noAdjustHandles="1" noChangeArrowheads="1" noChangeShapeType="1" noTextEdit="1"/>
              </p:cNvSpPr>
              <p:nvPr/>
            </p:nvSpPr>
            <p:spPr>
              <a:xfrm>
                <a:off x="4368849" y="3679098"/>
                <a:ext cx="675185" cy="369332"/>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697038" y="4381175"/>
                <a:ext cx="1604347" cy="4227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groupChr>
                      <m:groupChrPr>
                        <m: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groupChrPr>
                      <m:e>
                        <m:r>
                          <a:rPr kumimoji="0" lang="en-US" altLang="zh-CN" sz="1800" b="0" i="1" u="none" strike="noStrike" kern="1200" cap="none" spc="0" normalizeH="0" baseline="0" noProof="0" smtClean="0">
                            <a:ln>
                              <a:noFill/>
                            </a:ln>
                            <a:solidFill>
                              <a:prstClr val="black"/>
                            </a:solidFill>
                            <a:effectLst/>
                            <a:uLnTx/>
                            <a:uFillTx/>
                            <a:latin typeface="Cambria Math"/>
                            <a:cs typeface="+mn-cs"/>
                          </a:rPr>
                          <m:t>                                         </m:t>
                        </m:r>
                      </m:e>
                    </m:groupChr>
                  </m:oMath>
                </a14:m>
                <a:r>
                  <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rPr>
                  <a:t>                     </a:t>
                </a:r>
              </a:p>
            </p:txBody>
          </p:sp>
        </mc:Choice>
        <mc:Fallback xmlns="">
          <p:sp>
            <p:nvSpPr>
              <p:cNvPr id="18" name="TextBox 17"/>
              <p:cNvSpPr txBox="1">
                <a:spLocks noRot="1" noChangeAspect="1" noMove="1" noResize="1" noEditPoints="1" noAdjustHandles="1" noChangeArrowheads="1" noChangeShapeType="1" noTextEdit="1"/>
              </p:cNvSpPr>
              <p:nvPr/>
            </p:nvSpPr>
            <p:spPr>
              <a:xfrm>
                <a:off x="2697038" y="4381175"/>
                <a:ext cx="1604347" cy="422744"/>
              </a:xfrm>
              <a:prstGeom prst="rect">
                <a:avLst/>
              </a:prstGeom>
              <a:blipFill rotWithShape="1">
                <a:blip r:embed="rId5"/>
                <a:stretch>
                  <a:fillRect r="-35606"/>
                </a:stretch>
              </a:blipFill>
            </p:spPr>
            <p:txBody>
              <a:bodyPr/>
              <a:lstStyle/>
              <a:p>
                <a:r>
                  <a:rPr lang="zh-CN" altLang="en-US">
                    <a:noFill/>
                  </a:rPr>
                  <a:t> </a:t>
                </a:r>
              </a:p>
            </p:txBody>
          </p:sp>
        </mc:Fallback>
      </mc:AlternateContent>
      <p:sp>
        <p:nvSpPr>
          <p:cNvPr id="93" name="矩形 92"/>
          <p:cNvSpPr/>
          <p:nvPr/>
        </p:nvSpPr>
        <p:spPr>
          <a:xfrm>
            <a:off x="2584491" y="4984734"/>
            <a:ext cx="22365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若干个卷积和池化操作</a:t>
            </a:r>
          </a:p>
        </p:txBody>
      </p:sp>
      <p:sp>
        <p:nvSpPr>
          <p:cNvPr id="100" name="右箭头 99"/>
          <p:cNvSpPr/>
          <p:nvPr/>
        </p:nvSpPr>
        <p:spPr>
          <a:xfrm>
            <a:off x="5033699" y="3720574"/>
            <a:ext cx="288032" cy="240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129" name="右箭头 128"/>
          <p:cNvSpPr/>
          <p:nvPr/>
        </p:nvSpPr>
        <p:spPr>
          <a:xfrm>
            <a:off x="6016542" y="3702548"/>
            <a:ext cx="288032" cy="240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graphicFrame>
        <p:nvGraphicFramePr>
          <p:cNvPr id="24" name="表格 23"/>
          <p:cNvGraphicFramePr>
            <a:graphicFrameLocks noGrp="1"/>
          </p:cNvGraphicFramePr>
          <p:nvPr/>
        </p:nvGraphicFramePr>
        <p:xfrm>
          <a:off x="6319506" y="2294215"/>
          <a:ext cx="240124" cy="3425466"/>
        </p:xfrm>
        <a:graphic>
          <a:graphicData uri="http://schemas.openxmlformats.org/drawingml/2006/table">
            <a:tbl>
              <a:tblPr firstRow="1" bandRow="1">
                <a:tableStyleId>{5C22544A-7EE6-4342-B048-85BDC9FD1C3A}</a:tableStyleId>
              </a:tblPr>
              <a:tblGrid>
                <a:gridCol w="240124">
                  <a:extLst>
                    <a:ext uri="{9D8B030D-6E8A-4147-A177-3AD203B41FA5}">
                      <a16:colId xmlns:a16="http://schemas.microsoft.com/office/drawing/2014/main" val="20000"/>
                    </a:ext>
                  </a:extLst>
                </a:gridCol>
              </a:tblGrid>
              <a:tr h="570911">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70911">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70911">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70911">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70911">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70911">
                <a:tc>
                  <a:txBody>
                    <a:bodyPr/>
                    <a:lstStyle/>
                    <a:p>
                      <a:endParaRPr lang="zh-CN" altLang="en-US" sz="1100" dirty="0">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30" name="矩形 129"/>
          <p:cNvSpPr/>
          <p:nvPr/>
        </p:nvSpPr>
        <p:spPr>
          <a:xfrm>
            <a:off x="7167568" y="1474158"/>
            <a:ext cx="864097" cy="6953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Softmax</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分类函数</a:t>
            </a:r>
          </a:p>
        </p:txBody>
      </p:sp>
      <p:cxnSp>
        <p:nvCxnSpPr>
          <p:cNvPr id="27" name="直接连接符 26"/>
          <p:cNvCxnSpPr/>
          <p:nvPr/>
        </p:nvCxnSpPr>
        <p:spPr>
          <a:xfrm>
            <a:off x="7383592" y="2339327"/>
            <a:ext cx="0" cy="13945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圆角矩形 27"/>
          <p:cNvSpPr/>
          <p:nvPr/>
        </p:nvSpPr>
        <p:spPr>
          <a:xfrm>
            <a:off x="7383592" y="2339327"/>
            <a:ext cx="432048" cy="19202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132" name="圆角矩形 131"/>
          <p:cNvSpPr/>
          <p:nvPr/>
        </p:nvSpPr>
        <p:spPr>
          <a:xfrm>
            <a:off x="7383592" y="2734899"/>
            <a:ext cx="288032" cy="19202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133" name="圆角矩形 132"/>
          <p:cNvSpPr/>
          <p:nvPr/>
        </p:nvSpPr>
        <p:spPr>
          <a:xfrm>
            <a:off x="7383995" y="3577948"/>
            <a:ext cx="198962" cy="19202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mc:AlternateContent xmlns:mc="http://schemas.openxmlformats.org/markup-compatibility/2006" xmlns:a14="http://schemas.microsoft.com/office/drawing/2010/main">
        <mc:Choice Requires="a14">
          <p:sp>
            <p:nvSpPr>
              <p:cNvPr id="135" name="TextBox 134"/>
              <p:cNvSpPr txBox="1"/>
              <p:nvPr/>
            </p:nvSpPr>
            <p:spPr>
              <a:xfrm rot="5400000">
                <a:off x="7292745" y="3093161"/>
                <a:ext cx="4395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35" name="TextBox 134"/>
              <p:cNvSpPr txBox="1">
                <a:spLocks noRot="1" noChangeAspect="1" noMove="1" noResize="1" noEditPoints="1" noAdjustHandles="1" noChangeArrowheads="1" noChangeShapeType="1" noTextEdit="1"/>
              </p:cNvSpPr>
              <p:nvPr/>
            </p:nvSpPr>
            <p:spPr>
              <a:xfrm rot="5400000">
                <a:off x="7295149" y="2273704"/>
                <a:ext cx="434734" cy="369332"/>
              </a:xfrm>
              <a:prstGeom prst="rect">
                <a:avLst/>
              </a:prstGeom>
              <a:blipFill rotWithShape="1">
                <a:blip r:embed="rId6"/>
                <a:stretch>
                  <a:fillRect/>
                </a:stretch>
              </a:blipFill>
            </p:spPr>
            <p:txBody>
              <a:bodyPr/>
              <a:lstStyle/>
              <a:p>
                <a:r>
                  <a:rPr lang="zh-CN" altLang="en-US">
                    <a:noFill/>
                  </a:rPr>
                  <a:t> </a:t>
                </a:r>
              </a:p>
            </p:txBody>
          </p:sp>
        </mc:Fallback>
      </mc:AlternateContent>
      <p:sp>
        <p:nvSpPr>
          <p:cNvPr id="137" name="右箭头 136"/>
          <p:cNvSpPr/>
          <p:nvPr/>
        </p:nvSpPr>
        <p:spPr>
          <a:xfrm>
            <a:off x="7770487" y="2803699"/>
            <a:ext cx="228321" cy="184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139" name="矩形 138"/>
          <p:cNvSpPr/>
          <p:nvPr/>
        </p:nvSpPr>
        <p:spPr>
          <a:xfrm>
            <a:off x="8198673" y="2625736"/>
            <a:ext cx="837825" cy="5952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分类误差</a:t>
            </a:r>
          </a:p>
        </p:txBody>
      </p:sp>
      <p:pic>
        <p:nvPicPr>
          <p:cNvPr id="14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61" y="4416498"/>
            <a:ext cx="1478337" cy="1084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圆角矩形 29"/>
          <p:cNvSpPr/>
          <p:nvPr/>
        </p:nvSpPr>
        <p:spPr>
          <a:xfrm>
            <a:off x="7786001" y="4445822"/>
            <a:ext cx="1125096" cy="1026119"/>
          </a:xfrm>
          <a:prstGeom prst="roundRect">
            <a:avLst/>
          </a:prstGeom>
          <a:solidFill>
            <a:schemeClr val="accent3">
              <a:lumMod val="40000"/>
              <a:lumOff val="60000"/>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32" name="矩形 31"/>
          <p:cNvSpPr/>
          <p:nvPr/>
        </p:nvSpPr>
        <p:spPr>
          <a:xfrm>
            <a:off x="7443022" y="4416498"/>
            <a:ext cx="313188" cy="1055441"/>
          </a:xfrm>
          <a:prstGeom prst="rect">
            <a:avLst/>
          </a:prstGeom>
          <a:solidFill>
            <a:srgbClr val="00B050">
              <a:alpha val="67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cxnSp>
        <p:nvCxnSpPr>
          <p:cNvPr id="38" name="直接箭头连接符 37"/>
          <p:cNvCxnSpPr>
            <a:endCxn id="32" idx="2"/>
          </p:cNvCxnSpPr>
          <p:nvPr/>
        </p:nvCxnSpPr>
        <p:spPr>
          <a:xfrm flipH="1" flipV="1">
            <a:off x="7599616" y="5471939"/>
            <a:ext cx="1" cy="3894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7" name="矩形 146"/>
          <p:cNvSpPr/>
          <p:nvPr/>
        </p:nvSpPr>
        <p:spPr>
          <a:xfrm>
            <a:off x="7237979" y="5897164"/>
            <a:ext cx="72327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包围盒</a:t>
            </a:r>
          </a:p>
        </p:txBody>
      </p:sp>
      <p:sp>
        <p:nvSpPr>
          <p:cNvPr id="148" name="矩形 147"/>
          <p:cNvSpPr/>
          <p:nvPr/>
        </p:nvSpPr>
        <p:spPr>
          <a:xfrm>
            <a:off x="8197912" y="3627562"/>
            <a:ext cx="837825" cy="5952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包围盒</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误差</a:t>
            </a:r>
          </a:p>
        </p:txBody>
      </p:sp>
      <p:sp>
        <p:nvSpPr>
          <p:cNvPr id="40" name="加号 39"/>
          <p:cNvSpPr/>
          <p:nvPr/>
        </p:nvSpPr>
        <p:spPr>
          <a:xfrm>
            <a:off x="8465051" y="3243502"/>
            <a:ext cx="305067" cy="35842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41" name="矩形 40"/>
          <p:cNvSpPr/>
          <p:nvPr/>
        </p:nvSpPr>
        <p:spPr>
          <a:xfrm rot="19081103">
            <a:off x="6432817" y="2643180"/>
            <a:ext cx="90281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分类任务</a:t>
            </a:r>
          </a:p>
        </p:txBody>
      </p:sp>
      <p:sp>
        <p:nvSpPr>
          <p:cNvPr id="149" name="矩形 148"/>
          <p:cNvSpPr/>
          <p:nvPr/>
        </p:nvSpPr>
        <p:spPr>
          <a:xfrm rot="2056341">
            <a:off x="6587134" y="4328553"/>
            <a:ext cx="90281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定位任务</a:t>
            </a:r>
          </a:p>
        </p:txBody>
      </p:sp>
      <p:sp>
        <p:nvSpPr>
          <p:cNvPr id="150" name="右箭头 149"/>
          <p:cNvSpPr/>
          <p:nvPr/>
        </p:nvSpPr>
        <p:spPr>
          <a:xfrm rot="2008623">
            <a:off x="6554332" y="4694093"/>
            <a:ext cx="727277" cy="231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cxnSp>
        <p:nvCxnSpPr>
          <p:cNvPr id="6" name="直接箭头连接符 5"/>
          <p:cNvCxnSpPr>
            <a:stCxn id="8" idx="0"/>
          </p:cNvCxnSpPr>
          <p:nvPr/>
        </p:nvCxnSpPr>
        <p:spPr>
          <a:xfrm flipV="1">
            <a:off x="6494578" y="5243277"/>
            <a:ext cx="949330" cy="8262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949937" y="6069493"/>
            <a:ext cx="108928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一个视觉目标定位结果</a:t>
            </a:r>
          </a:p>
        </p:txBody>
      </p:sp>
      <p:sp>
        <p:nvSpPr>
          <p:cNvPr id="44" name="右箭头 43"/>
          <p:cNvSpPr/>
          <p:nvPr/>
        </p:nvSpPr>
        <p:spPr>
          <a:xfrm rot="19537590">
            <a:off x="6614750" y="2937982"/>
            <a:ext cx="727277" cy="231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7" name="椭圆 6"/>
          <p:cNvSpPr/>
          <p:nvPr/>
        </p:nvSpPr>
        <p:spPr>
          <a:xfrm>
            <a:off x="5321732" y="2803700"/>
            <a:ext cx="694811" cy="210944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全连接层</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a:ea typeface="黑体"/>
              <a:cs typeface="+mn-cs"/>
            </a:endParaRPr>
          </a:p>
        </p:txBody>
      </p:sp>
      <p:sp>
        <p:nvSpPr>
          <p:cNvPr id="45" name="Text Box 27">
            <a:extLst>
              <a:ext uri="{FF2B5EF4-FFF2-40B4-BE49-F238E27FC236}">
                <a16:creationId xmlns:a16="http://schemas.microsoft.com/office/drawing/2014/main" id="{85743E56-4EFB-E18F-D87C-4621DC41EBB7}"/>
              </a:ext>
            </a:extLst>
          </p:cNvPr>
          <p:cNvSpPr txBox="1">
            <a:spLocks noChangeArrowheads="1"/>
          </p:cNvSpPr>
          <p:nvPr/>
        </p:nvSpPr>
        <p:spPr bwMode="gray">
          <a:xfrm>
            <a:off x="-1" y="90575"/>
            <a:ext cx="8286750" cy="769441"/>
          </a:xfrm>
          <a:prstGeom prst="rect">
            <a:avLst/>
          </a:prstGeom>
          <a:noFill/>
          <a:ln w="9525" algn="ctr">
            <a:noFill/>
            <a:miter lim="800000"/>
          </a:ln>
        </p:spPr>
        <p:txBody>
          <a:bodyPr wrap="square">
            <a:spAutoFit/>
          </a:bodyPr>
          <a:lstStyle/>
          <a:p>
            <a:pPr indent="360363">
              <a:defRPr/>
            </a:pPr>
            <a:r>
              <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图像分类与目标定位</a:t>
            </a:r>
          </a:p>
        </p:txBody>
      </p:sp>
    </p:spTree>
    <p:extLst>
      <p:ext uri="{BB962C8B-B14F-4D97-AF65-F5344CB8AC3E}">
        <p14:creationId xmlns:p14="http://schemas.microsoft.com/office/powerpoint/2010/main" val="1597649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57656" y="1766454"/>
            <a:ext cx="7800976" cy="3071734"/>
          </a:xfrm>
        </p:spPr>
        <p:txBody>
          <a:bodyPr/>
          <a:lstStyle/>
          <a:p>
            <a:pPr algn="just">
              <a:spcBef>
                <a:spcPts val="0"/>
              </a:spcBef>
              <a:buClr>
                <a:srgbClr val="0070C0"/>
              </a:buClr>
              <a:buFont typeface="Arial" panose="020B0604020202020204" pitchFamily="34" charset="0"/>
              <a:buChar char="•"/>
            </a:pPr>
            <a:r>
              <a:rPr lang="zh-CN" altLang="en-US" sz="2800" dirty="0">
                <a:solidFill>
                  <a:schemeClr val="tx1"/>
                </a:solidFill>
                <a:latin typeface="+mn-ea"/>
              </a:rPr>
              <a:t>概念：用计算机对自然语言的形、音、义等信息进行处理，即对字、词、句、篇章的输入、输出、识别、分析、理解、生成等的操作和加工。实现人机间的信息交流，是人工智能界、计算机科学和语言学界共同关注的问题。</a:t>
            </a:r>
            <a:endParaRPr lang="en-US" altLang="zh-CN" sz="2800" dirty="0">
              <a:solidFill>
                <a:schemeClr val="tx1"/>
              </a:solidFill>
              <a:latin typeface="+mn-ea"/>
            </a:endParaRPr>
          </a:p>
          <a:p>
            <a:pPr algn="just">
              <a:spcBef>
                <a:spcPts val="0"/>
              </a:spcBef>
              <a:buClr>
                <a:srgbClr val="0070C0"/>
              </a:buClr>
              <a:buFont typeface="Arial" panose="020B0604020202020204" pitchFamily="34" charset="0"/>
              <a:buChar char="•"/>
            </a:pPr>
            <a:r>
              <a:rPr lang="zh-CN" altLang="en-US" sz="2800" dirty="0">
                <a:solidFill>
                  <a:schemeClr val="tx1"/>
                </a:solidFill>
                <a:latin typeface="+mn-ea"/>
              </a:rPr>
              <a:t>具体表现形式：机器翻译、文本摘要、文本分类、文本校对、信息抽取、语音合成、语音识别等。</a:t>
            </a:r>
            <a:endParaRPr lang="en-US" altLang="zh-CN" sz="2800" dirty="0">
              <a:solidFill>
                <a:schemeClr val="tx1"/>
              </a:solidFill>
              <a:latin typeface="+mn-ea"/>
            </a:endParaRPr>
          </a:p>
        </p:txBody>
      </p:sp>
      <p:sp>
        <p:nvSpPr>
          <p:cNvPr id="5" name="矩形 4">
            <a:extLst>
              <a:ext uri="{FF2B5EF4-FFF2-40B4-BE49-F238E27FC236}">
                <a16:creationId xmlns:a16="http://schemas.microsoft.com/office/drawing/2014/main" id="{115DA5DF-FF2C-44E9-8409-4E397AA0CBE1}"/>
              </a:ext>
            </a:extLst>
          </p:cNvPr>
          <p:cNvSpPr/>
          <p:nvPr/>
        </p:nvSpPr>
        <p:spPr>
          <a:xfrm>
            <a:off x="211588" y="1130631"/>
            <a:ext cx="5041765" cy="523220"/>
          </a:xfrm>
          <a:prstGeom prst="rect">
            <a:avLst/>
          </a:prstGeom>
          <a:noFill/>
          <a:ln>
            <a:noFill/>
          </a:ln>
        </p:spPr>
        <p:txBody>
          <a:bodyPr wrap="none" rtlCol="0" anchor="t">
            <a:spAutoFit/>
          </a:bodyPr>
          <a:lstStyle/>
          <a:p>
            <a:pPr marL="720725" indent="-450850" algn="ctr">
              <a:buFont typeface="Wingdings" panose="05000000000000000000" charset="0"/>
              <a:buChar char="Ø"/>
              <a:tabLst>
                <a:tab pos="90488" algn="l"/>
              </a:tabLst>
            </a:pPr>
            <a:r>
              <a:rPr lang="zh-CN" altLang="en-US" sz="2800" dirty="0">
                <a:ln w="0"/>
                <a:solidFill>
                  <a:srgbClr val="FF0000"/>
                </a:solidFill>
                <a:latin typeface="+mn-ea"/>
              </a:rPr>
              <a:t>什么是自然语言处理</a:t>
            </a:r>
            <a:r>
              <a:rPr lang="en-US" altLang="zh-CN" sz="2800" dirty="0">
                <a:ln w="0"/>
                <a:solidFill>
                  <a:srgbClr val="FF0000"/>
                </a:solidFill>
                <a:latin typeface="+mn-ea"/>
              </a:rPr>
              <a:t>(NLP)</a:t>
            </a:r>
            <a:endParaRPr lang="zh-CN" altLang="en-US" sz="2800" dirty="0">
              <a:ln w="22225">
                <a:solidFill>
                  <a:schemeClr val="accent2"/>
                </a:solidFill>
                <a:prstDash val="solid"/>
              </a:ln>
              <a:solidFill>
                <a:srgbClr val="FF0000"/>
              </a:solidFill>
              <a:latin typeface="+mn-ea"/>
            </a:endParaRPr>
          </a:p>
        </p:txBody>
      </p:sp>
      <p:sp>
        <p:nvSpPr>
          <p:cNvPr id="6" name="Text Box 27">
            <a:extLst>
              <a:ext uri="{FF2B5EF4-FFF2-40B4-BE49-F238E27FC236}">
                <a16:creationId xmlns:a16="http://schemas.microsoft.com/office/drawing/2014/main" id="{838BEC1C-5206-5EC8-F879-C31DEEC0DA7B}"/>
              </a:ext>
            </a:extLst>
          </p:cNvPr>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endPar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91836" y="1072872"/>
            <a:ext cx="4500563" cy="1126462"/>
          </a:xfrm>
          <a:prstGeom prst="rect">
            <a:avLst/>
          </a:prstGeom>
        </p:spPr>
        <p:txBody>
          <a:bodyPr wrap="square">
            <a:spAutoFit/>
          </a:bodyPr>
          <a:lstStyle/>
          <a:p>
            <a:pPr marL="450850" indent="-450850" algn="just">
              <a:lnSpc>
                <a:spcPct val="130000"/>
              </a:lnSpc>
              <a:buClr>
                <a:srgbClr val="FF6600"/>
              </a:buClr>
              <a:buFont typeface="Wingdings" panose="05000000000000000000" charset="0"/>
              <a:buChar char="Ø"/>
            </a:pPr>
            <a:r>
              <a:rPr lang="zh-CN" altLang="en-US" sz="2800" dirty="0">
                <a:ln w="0"/>
                <a:solidFill>
                  <a:srgbClr val="FF0000"/>
                </a:solidFill>
                <a:latin typeface="+mn-ea"/>
                <a:cs typeface="+mj-cs"/>
              </a:rPr>
              <a:t>NLP的判别标准</a:t>
            </a:r>
          </a:p>
          <a:p>
            <a:pPr marL="457200" indent="-277813" algn="just">
              <a:lnSpc>
                <a:spcPct val="130000"/>
              </a:lnSpc>
              <a:buClr>
                <a:schemeClr val="hlink"/>
              </a:buClr>
              <a:buFont typeface="Arial" panose="020B0604020202020204" pitchFamily="34" charset="0"/>
              <a:buChar char="•"/>
            </a:pPr>
            <a:r>
              <a:rPr lang="zh-CN" altLang="en-US" sz="2800" kern="0" dirty="0">
                <a:latin typeface="+mn-ea"/>
                <a:cs typeface="+mn-ea"/>
              </a:rPr>
              <a:t>从人工智能开始</a:t>
            </a:r>
            <a:endParaRPr lang="en-US" altLang="zh-CN" sz="2800" dirty="0">
              <a:latin typeface="+mn-ea"/>
            </a:endParaRPr>
          </a:p>
        </p:txBody>
      </p:sp>
      <p:pic>
        <p:nvPicPr>
          <p:cNvPr id="3" name="图片 2"/>
          <p:cNvPicPr>
            <a:picLocks noChangeAspect="1"/>
          </p:cNvPicPr>
          <p:nvPr/>
        </p:nvPicPr>
        <p:blipFill rotWithShape="1">
          <a:blip r:embed="rId3"/>
          <a:srcRect t="5375"/>
          <a:stretch/>
        </p:blipFill>
        <p:spPr>
          <a:xfrm>
            <a:off x="1876745" y="2211298"/>
            <a:ext cx="5676077" cy="3075073"/>
          </a:xfrm>
          <a:prstGeom prst="rect">
            <a:avLst/>
          </a:prstGeom>
        </p:spPr>
      </p:pic>
      <p:sp>
        <p:nvSpPr>
          <p:cNvPr id="7" name="Text Box 27">
            <a:extLst>
              <a:ext uri="{FF2B5EF4-FFF2-40B4-BE49-F238E27FC236}">
                <a16:creationId xmlns:a16="http://schemas.microsoft.com/office/drawing/2014/main" id="{E8717ACA-D070-C91D-DA66-8EA82FD8E185}"/>
              </a:ext>
            </a:extLst>
          </p:cNvPr>
          <p:cNvSpPr txBox="1">
            <a:spLocks noChangeArrowheads="1"/>
          </p:cNvSpPr>
          <p:nvPr/>
        </p:nvSpPr>
        <p:spPr bwMode="gray">
          <a:xfrm>
            <a:off x="-1" y="90575"/>
            <a:ext cx="6109855" cy="769441"/>
          </a:xfrm>
          <a:prstGeom prst="rect">
            <a:avLst/>
          </a:prstGeom>
          <a:noFill/>
          <a:ln w="9525" algn="ctr">
            <a:noFill/>
            <a:miter lim="800000"/>
          </a:ln>
        </p:spPr>
        <p:txBody>
          <a:bodyPr wrap="square">
            <a:spAutoFit/>
          </a:bodyPr>
          <a:lstStyle/>
          <a:p>
            <a:pPr indent="360363">
              <a:defRPr/>
            </a:pPr>
            <a:r>
              <a:rPr lang="zh-CN" altLang="en-US" sz="440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自然语言处理概述</a:t>
            </a:r>
            <a:endParaRPr lang="zh-CN" altLang="en-US" sz="440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endParaRPr>
          </a:p>
        </p:txBody>
      </p:sp>
    </p:spTree>
    <p:extLst>
      <p:ext uri="{BB962C8B-B14F-4D97-AF65-F5344CB8AC3E}">
        <p14:creationId xmlns:p14="http://schemas.microsoft.com/office/powerpoint/2010/main" val="2198162691"/>
      </p:ext>
    </p:extLst>
  </p:cSld>
  <p:clrMapOvr>
    <a:masterClrMapping/>
  </p:clrMapOvr>
  <p:transition spd="slow" advTm="1283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白底灰边-Office2010风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128</TotalTime>
  <Words>5657</Words>
  <Application>Microsoft Office PowerPoint</Application>
  <PresentationFormat>全屏显示(4:3)</PresentationFormat>
  <Paragraphs>419</Paragraphs>
  <Slides>72</Slides>
  <Notes>32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72</vt:i4>
      </vt:variant>
    </vt:vector>
  </HeadingPairs>
  <TitlesOfParts>
    <vt:vector size="88" baseType="lpstr">
      <vt:lpstr>等线</vt:lpstr>
      <vt:lpstr>方正姚体</vt:lpstr>
      <vt:lpstr>黑体</vt:lpstr>
      <vt:lpstr>华文楷体</vt:lpstr>
      <vt:lpstr>华文新魏</vt:lpstr>
      <vt:lpstr>华文中宋</vt:lpstr>
      <vt:lpstr>楷体</vt:lpstr>
      <vt:lpstr>Arial</vt:lpstr>
      <vt:lpstr>Calibri</vt:lpstr>
      <vt:lpstr>Cambria Math</vt:lpstr>
      <vt:lpstr>Corbel</vt:lpstr>
      <vt:lpstr>Georgia</vt:lpstr>
      <vt:lpstr>Times New Roman</vt:lpstr>
      <vt:lpstr>Verdana</vt:lpstr>
      <vt:lpstr>Wingdings</vt:lpstr>
      <vt:lpstr>白底灰边-Office2010风格</vt:lpstr>
      <vt:lpstr>PowerPoint 演示文稿</vt:lpstr>
      <vt:lpstr>自然语言处理</vt:lpstr>
      <vt:lpstr>自然语言中词向量生成</vt:lpstr>
      <vt:lpstr>PowerPoint 演示文稿</vt:lpstr>
      <vt:lpstr>PowerPoint 演示文稿</vt:lpstr>
      <vt:lpstr>文本数据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NLP技术—机器翻译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jiajingw@xauat.edu.cn</dc:creator>
  <cp:lastModifiedBy>jiajingw@xauat.edu.cn</cp:lastModifiedBy>
  <cp:revision>7</cp:revision>
  <dcterms:created xsi:type="dcterms:W3CDTF">2022-05-17T15:18:09Z</dcterms:created>
  <dcterms:modified xsi:type="dcterms:W3CDTF">2022-05-22T07:59:28Z</dcterms:modified>
</cp:coreProperties>
</file>